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0"/>
  </p:notesMasterIdLst>
  <p:sldIdLst>
    <p:sldId id="256" r:id="rId2"/>
    <p:sldId id="259" r:id="rId3"/>
    <p:sldId id="262" r:id="rId4"/>
    <p:sldId id="261" r:id="rId5"/>
    <p:sldId id="317" r:id="rId6"/>
    <p:sldId id="318" r:id="rId7"/>
    <p:sldId id="316" r:id="rId8"/>
    <p:sldId id="320" r:id="rId9"/>
    <p:sldId id="279" r:id="rId10"/>
    <p:sldId id="315" r:id="rId11"/>
    <p:sldId id="319" r:id="rId12"/>
    <p:sldId id="283" r:id="rId13"/>
    <p:sldId id="321" r:id="rId14"/>
    <p:sldId id="284" r:id="rId15"/>
    <p:sldId id="322" r:id="rId16"/>
    <p:sldId id="285" r:id="rId17"/>
    <p:sldId id="323" r:id="rId18"/>
    <p:sldId id="30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1AFC-CDCF-8D43-88AD-ABEE2E6C86E1}" type="datetimeFigureOut">
              <a:rPr lang="fr-FR" smtClean="0"/>
              <a:t>06/10/2023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F0D42-AA5A-E940-A040-50572EB739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70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51722"/>
            <a:ext cx="11150600" cy="589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r>
              <a:rPr lang="fr-FR" dirty="0"/>
              <a:t>Epilepsie et syndrome de Rett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75000"/>
              <a:lumOff val="2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fr-FR" dirty="0"/>
              <a:t>Pr Mathieu MILH, </a:t>
            </a:r>
            <a:r>
              <a:rPr lang="fr-FR" dirty="0" err="1"/>
              <a:t>neuropédiatre</a:t>
            </a:r>
            <a:endParaRPr lang="fr-FR" dirty="0"/>
          </a:p>
          <a:p>
            <a:r>
              <a:rPr lang="fr-FR" dirty="0"/>
              <a:t>Centre de référence déficiences intellectuelles de cause rare et polyhandicap </a:t>
            </a:r>
          </a:p>
          <a:p>
            <a:r>
              <a:rPr lang="fr-FR" dirty="0"/>
              <a:t>Marseille </a:t>
            </a:r>
          </a:p>
        </p:txBody>
      </p:sp>
      <p:pic>
        <p:nvPicPr>
          <p:cNvPr id="5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C013C5-B41F-634E-9371-E70668C74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6" b="21638"/>
          <a:stretch/>
        </p:blipFill>
        <p:spPr>
          <a:xfrm>
            <a:off x="3523071" y="4970941"/>
            <a:ext cx="4764857" cy="12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7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C6202-7104-A872-6C82-2D74C47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4373"/>
            <a:ext cx="10353762" cy="970450"/>
          </a:xfrm>
        </p:spPr>
        <p:txBody>
          <a:bodyPr/>
          <a:lstStyle/>
          <a:p>
            <a:r>
              <a:rPr lang="fr-FR" dirty="0"/>
              <a:t>RTT : Evolution non linéaire de l’épilepsie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70D08D-7683-11AA-7A0B-89335068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0" y="1523253"/>
            <a:ext cx="7415818" cy="46450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E09E33-25BA-2FC5-DF9F-EF45426AF681}"/>
              </a:ext>
            </a:extLst>
          </p:cNvPr>
          <p:cNvSpPr txBox="1"/>
          <p:nvPr/>
        </p:nvSpPr>
        <p:spPr>
          <a:xfrm>
            <a:off x="7749152" y="2690335"/>
            <a:ext cx="4039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30% : pas d’épilepsie sur la durée du suivi</a:t>
            </a:r>
          </a:p>
          <a:p>
            <a:endParaRPr lang="fr-FR" dirty="0"/>
          </a:p>
          <a:p>
            <a:r>
              <a:rPr lang="fr-FR" dirty="0"/>
              <a:t>16% : Epilepsie active pendant tout le suivi </a:t>
            </a:r>
          </a:p>
          <a:p>
            <a:endParaRPr lang="fr-FR" dirty="0"/>
          </a:p>
          <a:p>
            <a:r>
              <a:rPr lang="fr-FR" dirty="0"/>
              <a:t>54% : alternance de périodes actives/périodes de rémission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93EAA5-D9DC-C1B9-F8CE-C74DC64EB981}"/>
              </a:ext>
            </a:extLst>
          </p:cNvPr>
          <p:cNvSpPr txBox="1"/>
          <p:nvPr/>
        </p:nvSpPr>
        <p:spPr>
          <a:xfrm>
            <a:off x="138880" y="6323308"/>
            <a:ext cx="366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Tarquinio</a:t>
            </a:r>
            <a:r>
              <a:rPr lang="fr-FR" dirty="0"/>
              <a:t> et al. 2017, 921 patientes </a:t>
            </a:r>
          </a:p>
        </p:txBody>
      </p:sp>
    </p:spTree>
    <p:extLst>
      <p:ext uri="{BB962C8B-B14F-4D97-AF65-F5344CB8AC3E}">
        <p14:creationId xmlns:p14="http://schemas.microsoft.com/office/powerpoint/2010/main" val="330166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CC47D-02D6-C7C2-9407-57EF690F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Epilepsie : un critère de gravité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DB95DA-8AC8-645E-6379-E164030A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89" y="1580050"/>
            <a:ext cx="9127374" cy="43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Traiter l’épilepsie : traiter les crises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Quelques prérequis importants : </a:t>
            </a:r>
          </a:p>
          <a:p>
            <a:pPr lvl="1"/>
            <a:r>
              <a:rPr lang="fr-FR" sz="2200" dirty="0"/>
              <a:t>Aucune molécule ne fonctionne dans 100% des cas</a:t>
            </a:r>
          </a:p>
          <a:p>
            <a:pPr lvl="1"/>
            <a:r>
              <a:rPr lang="fr-FR" sz="2200" dirty="0"/>
              <a:t>Aucun biomarqueur prédictif de l’efficacité de tel ou tel traitement </a:t>
            </a:r>
          </a:p>
          <a:p>
            <a:pPr lvl="1"/>
            <a:r>
              <a:rPr lang="fr-FR" sz="2200" dirty="0"/>
              <a:t>Syndrome de </a:t>
            </a:r>
            <a:r>
              <a:rPr lang="fr-FR" sz="2200" dirty="0" err="1"/>
              <a:t>Rett</a:t>
            </a:r>
            <a:r>
              <a:rPr lang="fr-FR" sz="2200" dirty="0"/>
              <a:t> = vulnérabilité </a:t>
            </a:r>
          </a:p>
          <a:p>
            <a:pPr lvl="2"/>
            <a:r>
              <a:rPr lang="fr-FR" sz="2000" dirty="0"/>
              <a:t>Respiratoire </a:t>
            </a:r>
          </a:p>
          <a:p>
            <a:pPr lvl="2"/>
            <a:r>
              <a:rPr lang="fr-FR" sz="2000" dirty="0"/>
              <a:t>Digestive</a:t>
            </a:r>
          </a:p>
          <a:p>
            <a:pPr lvl="2"/>
            <a:r>
              <a:rPr lang="fr-FR" sz="2000" dirty="0"/>
              <a:t>Comportementale</a:t>
            </a:r>
          </a:p>
          <a:p>
            <a:pPr lvl="1"/>
            <a:r>
              <a:rPr lang="fr-FR" sz="2200" dirty="0"/>
              <a:t>Toutes les molécules peuvent aggraver l’épilepsie </a:t>
            </a:r>
          </a:p>
          <a:p>
            <a:pPr lvl="1"/>
            <a:r>
              <a:rPr lang="fr-FR" sz="2200" dirty="0"/>
              <a:t>Associations : situations à risque </a:t>
            </a:r>
          </a:p>
        </p:txBody>
      </p:sp>
    </p:spTree>
    <p:extLst>
      <p:ext uri="{BB962C8B-B14F-4D97-AF65-F5344CB8AC3E}">
        <p14:creationId xmlns:p14="http://schemas.microsoft.com/office/powerpoint/2010/main" val="212964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BFA8D-EA68-AA17-8B76-64B6CC27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06" y="-90311"/>
            <a:ext cx="10353762" cy="970450"/>
          </a:xfrm>
        </p:spPr>
        <p:txBody>
          <a:bodyPr/>
          <a:lstStyle/>
          <a:p>
            <a:r>
              <a:rPr lang="fr-FR" dirty="0"/>
              <a:t>Traitements anti-crises « classiques »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A3F34-095F-AFD9-F195-DFFACDC3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106" y="964804"/>
            <a:ext cx="10499272" cy="511990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r-FR" dirty="0"/>
              <a:t>Valproate de sodium : 20 à 60% de contrôle des crises à 6 mois, 1/3 aucun effet significatif . </a:t>
            </a:r>
          </a:p>
          <a:p>
            <a:pPr lvl="2"/>
            <a:r>
              <a:rPr lang="fr-FR" dirty="0"/>
              <a:t>Epilepsie avec crises généralisées, épilepsie avec crises focales, absences</a:t>
            </a:r>
          </a:p>
          <a:p>
            <a:pPr lvl="2"/>
            <a:r>
              <a:rPr lang="fr-FR" dirty="0"/>
              <a:t>Augmentation de l’</a:t>
            </a:r>
            <a:r>
              <a:rPr lang="fr-FR" dirty="0" err="1"/>
              <a:t>apétit</a:t>
            </a:r>
            <a:r>
              <a:rPr lang="fr-FR" dirty="0"/>
              <a:t>, constipation, agitation/somnolence/troubles du sommeil</a:t>
            </a:r>
          </a:p>
          <a:p>
            <a:pPr lvl="1"/>
            <a:r>
              <a:rPr lang="fr-FR" dirty="0"/>
              <a:t>Carbamazépine : 20 à 50% de contrôle des crises, 1/3 aucun effet significatif </a:t>
            </a:r>
          </a:p>
          <a:p>
            <a:pPr lvl="2"/>
            <a:r>
              <a:rPr lang="fr-FR" dirty="0"/>
              <a:t>Epilepsie avec crises focales, </a:t>
            </a:r>
          </a:p>
          <a:p>
            <a:pPr lvl="2"/>
            <a:r>
              <a:rPr lang="fr-FR" dirty="0"/>
              <a:t>Peut aggraver les crises avec myoclonies , peut entrainer des chutes </a:t>
            </a:r>
          </a:p>
          <a:p>
            <a:pPr lvl="1"/>
            <a:r>
              <a:rPr lang="fr-FR" dirty="0" err="1"/>
              <a:t>Lamotrigine</a:t>
            </a:r>
            <a:r>
              <a:rPr lang="fr-FR" dirty="0"/>
              <a:t> : 1/3 de bons répondeurs. </a:t>
            </a:r>
          </a:p>
          <a:p>
            <a:pPr lvl="2"/>
            <a:r>
              <a:rPr lang="fr-FR" dirty="0"/>
              <a:t>Traitement à large spectre </a:t>
            </a:r>
          </a:p>
          <a:p>
            <a:pPr lvl="2"/>
            <a:r>
              <a:rPr lang="fr-FR" dirty="0"/>
              <a:t>Allergies cutanées pouvant être sévère, excitation </a:t>
            </a:r>
          </a:p>
          <a:p>
            <a:pPr lvl="1"/>
            <a:r>
              <a:rPr lang="fr-FR" dirty="0"/>
              <a:t>Topiramate : Etudes à faible puissance statistique </a:t>
            </a:r>
          </a:p>
          <a:p>
            <a:pPr lvl="2"/>
            <a:r>
              <a:rPr lang="fr-FR" dirty="0"/>
              <a:t>Traitement à large spectre, crises motrices. </a:t>
            </a:r>
          </a:p>
          <a:p>
            <a:pPr lvl="2"/>
            <a:r>
              <a:rPr lang="fr-FR" dirty="0"/>
              <a:t>Anorexie, douleurs abdominales, lithiases rénales</a:t>
            </a:r>
          </a:p>
          <a:p>
            <a:pPr lvl="1"/>
            <a:r>
              <a:rPr lang="fr-FR" dirty="0" err="1"/>
              <a:t>Levetiracetam</a:t>
            </a:r>
            <a:r>
              <a:rPr lang="fr-FR" dirty="0"/>
              <a:t> : Etudes à faible puissance statistique </a:t>
            </a:r>
          </a:p>
          <a:p>
            <a:pPr lvl="2"/>
            <a:r>
              <a:rPr lang="fr-FR" dirty="0"/>
              <a:t>Traitement à large spectre. </a:t>
            </a:r>
          </a:p>
          <a:p>
            <a:pPr lvl="2"/>
            <a:r>
              <a:rPr lang="fr-FR" dirty="0"/>
              <a:t>Dépression/agitation/impulsivité  </a:t>
            </a:r>
          </a:p>
          <a:p>
            <a:pPr lvl="1"/>
            <a:r>
              <a:rPr lang="fr-FR" dirty="0"/>
              <a:t>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BF1CD0-6739-2B74-8554-6C5F0573DF24}"/>
              </a:ext>
            </a:extLst>
          </p:cNvPr>
          <p:cNvSpPr txBox="1"/>
          <p:nvPr/>
        </p:nvSpPr>
        <p:spPr>
          <a:xfrm>
            <a:off x="1477815" y="6163730"/>
            <a:ext cx="956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Efficacité , mais aucune étude spécialement développée pour le prouver dans le syndrome de Rett</a:t>
            </a:r>
          </a:p>
        </p:txBody>
      </p:sp>
    </p:spTree>
    <p:extLst>
      <p:ext uri="{BB962C8B-B14F-4D97-AF65-F5344CB8AC3E}">
        <p14:creationId xmlns:p14="http://schemas.microsoft.com/office/powerpoint/2010/main" val="25569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autres stratégies thérapeutiques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Régime cétogène </a:t>
            </a:r>
          </a:p>
          <a:p>
            <a:pPr lvl="1"/>
            <a:r>
              <a:rPr lang="fr-FR" sz="2200" dirty="0"/>
              <a:t>Principe : régime sans glucides, apports énergétiques sous forme de lipides</a:t>
            </a:r>
          </a:p>
          <a:p>
            <a:pPr lvl="1"/>
            <a:r>
              <a:rPr lang="fr-FR" sz="2200" dirty="0"/>
              <a:t>Efficacité mal, évaluée (Faible nombre de patients, pas d’étude contrôlée)</a:t>
            </a:r>
          </a:p>
          <a:p>
            <a:pPr lvl="1"/>
            <a:r>
              <a:rPr lang="fr-FR" sz="2200" dirty="0"/>
              <a:t>Acceptabilité difficile sur le long terme  </a:t>
            </a:r>
          </a:p>
          <a:p>
            <a:r>
              <a:rPr lang="fr-FR" sz="2400" dirty="0" err="1"/>
              <a:t>Cannabidiol</a:t>
            </a:r>
            <a:r>
              <a:rPr lang="fr-FR" sz="2400" dirty="0"/>
              <a:t> </a:t>
            </a:r>
          </a:p>
          <a:p>
            <a:pPr lvl="1"/>
            <a:r>
              <a:rPr lang="fr-FR" sz="2200" dirty="0"/>
              <a:t>Effet neuromodulateur </a:t>
            </a:r>
          </a:p>
          <a:p>
            <a:pPr lvl="1"/>
            <a:r>
              <a:rPr lang="fr-FR" sz="2200" dirty="0"/>
              <a:t>Bonne tolérance dans le syndrome de Rett	</a:t>
            </a:r>
          </a:p>
          <a:p>
            <a:pPr lvl="1"/>
            <a:r>
              <a:rPr lang="fr-FR" sz="2200" dirty="0"/>
              <a:t>1 essai de phase 1 </a:t>
            </a:r>
            <a:r>
              <a:rPr lang="fr-FR" sz="2200" dirty="0" err="1"/>
              <a:t>cannabidavirine</a:t>
            </a:r>
            <a:r>
              <a:rPr lang="fr-FR" sz="2200" dirty="0"/>
              <a:t> (bonne tolérance, 75% de répondeurs)</a:t>
            </a:r>
          </a:p>
          <a:p>
            <a:pPr lvl="1"/>
            <a:r>
              <a:rPr lang="fr-FR" sz="2200" dirty="0"/>
              <a:t>1 étude longitudinale de 10 patientes 		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4E895D-57E6-0E39-D191-0DF1956DA704}"/>
              </a:ext>
            </a:extLst>
          </p:cNvPr>
          <p:cNvSpPr txBox="1"/>
          <p:nvPr/>
        </p:nvSpPr>
        <p:spPr>
          <a:xfrm>
            <a:off x="10038846" y="5786735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Melo </a:t>
            </a:r>
            <a:r>
              <a:rPr lang="fr-FR" dirty="0" err="1"/>
              <a:t>Mouro</a:t>
            </a:r>
            <a:r>
              <a:rPr lang="fr-FR" dirty="0"/>
              <a:t> 2019</a:t>
            </a:r>
          </a:p>
          <a:p>
            <a:r>
              <a:rPr lang="fr-FR" dirty="0"/>
              <a:t>Hurley et al. 2021</a:t>
            </a:r>
          </a:p>
          <a:p>
            <a:r>
              <a:rPr lang="fr-FR" dirty="0" err="1"/>
              <a:t>Desnous</a:t>
            </a:r>
            <a:r>
              <a:rPr lang="fr-FR" dirty="0"/>
              <a:t> et al. 2023 </a:t>
            </a:r>
          </a:p>
        </p:txBody>
      </p:sp>
    </p:spTree>
    <p:extLst>
      <p:ext uri="{BB962C8B-B14F-4D97-AF65-F5344CB8AC3E}">
        <p14:creationId xmlns:p14="http://schemas.microsoft.com/office/powerpoint/2010/main" val="95347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autres stratégies thérapeutiques : chirurgie : épilepsie réfractaire avec chutes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Nécessité d’enregistrer les crises en vidéo-EEG prolongé </a:t>
            </a:r>
          </a:p>
          <a:p>
            <a:r>
              <a:rPr lang="fr-FR" sz="2400" dirty="0"/>
              <a:t>Stimulateur du nerf vague</a:t>
            </a:r>
          </a:p>
          <a:p>
            <a:pPr lvl="1"/>
            <a:r>
              <a:rPr lang="fr-FR" sz="2200" dirty="0"/>
              <a:t>Procédure peu invasive</a:t>
            </a:r>
          </a:p>
          <a:p>
            <a:pPr lvl="1"/>
            <a:r>
              <a:rPr lang="fr-FR" sz="2200" dirty="0"/>
              <a:t>Risques :  troubles de la déglutition/oralité, cicatrisation</a:t>
            </a:r>
          </a:p>
          <a:p>
            <a:pPr lvl="1"/>
            <a:r>
              <a:rPr lang="fr-FR" sz="2200" dirty="0"/>
              <a:t>Efficacité tardive : </a:t>
            </a:r>
            <a:r>
              <a:rPr lang="fr-FR" sz="2200" dirty="0" err="1"/>
              <a:t>env</a:t>
            </a:r>
            <a:r>
              <a:rPr lang="fr-FR" sz="2200" dirty="0"/>
              <a:t> 50% de répondeurs   </a:t>
            </a:r>
          </a:p>
          <a:p>
            <a:r>
              <a:rPr lang="fr-FR" sz="2400" dirty="0" err="1"/>
              <a:t>Callosotomie</a:t>
            </a:r>
            <a:r>
              <a:rPr lang="fr-FR" sz="2400" dirty="0"/>
              <a:t> </a:t>
            </a:r>
          </a:p>
          <a:p>
            <a:pPr lvl="1"/>
            <a:r>
              <a:rPr lang="fr-FR" sz="2200" dirty="0"/>
              <a:t>Plus invasif </a:t>
            </a:r>
          </a:p>
          <a:p>
            <a:pPr lvl="1"/>
            <a:r>
              <a:rPr lang="fr-FR" sz="2200" dirty="0"/>
              <a:t>Exceptionnellement </a:t>
            </a:r>
          </a:p>
          <a:p>
            <a:pPr marL="450000" lvl="1" indent="0">
              <a:buNone/>
            </a:pPr>
            <a:r>
              <a:rPr lang="fr-FR" sz="2200" dirty="0"/>
              <a:t>			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ED9969-2293-C474-870D-79175BBE0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205" y="1732449"/>
            <a:ext cx="2413000" cy="1460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A226E87-C05B-60DD-BCA5-86C66B0E9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6" y="5073590"/>
            <a:ext cx="1533244" cy="16449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4E895D-57E6-0E39-D191-0DF1956DA704}"/>
              </a:ext>
            </a:extLst>
          </p:cNvPr>
          <p:cNvSpPr txBox="1"/>
          <p:nvPr/>
        </p:nvSpPr>
        <p:spPr>
          <a:xfrm>
            <a:off x="10217558" y="6000917"/>
            <a:ext cx="2040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Ueda et al. 2017</a:t>
            </a:r>
          </a:p>
          <a:p>
            <a:r>
              <a:rPr lang="fr-FR" dirty="0" err="1"/>
              <a:t>Wilfong</a:t>
            </a:r>
            <a:r>
              <a:rPr lang="fr-FR" dirty="0"/>
              <a:t> et al. 2006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6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 – âge adulte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732449"/>
            <a:ext cx="10826832" cy="48543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200" dirty="0"/>
              <a:t>Grandes tendances : </a:t>
            </a:r>
          </a:p>
          <a:p>
            <a:pPr lvl="1"/>
            <a:r>
              <a:rPr lang="fr-FR" sz="2000" dirty="0"/>
              <a:t>Plus de personnes épileptiques</a:t>
            </a:r>
          </a:p>
          <a:p>
            <a:pPr lvl="1"/>
            <a:r>
              <a:rPr lang="fr-FR" sz="2000" dirty="0"/>
              <a:t>Moins de crises </a:t>
            </a:r>
          </a:p>
          <a:p>
            <a:pPr lvl="1"/>
            <a:r>
              <a:rPr lang="fr-FR" sz="2000" dirty="0"/>
              <a:t>Crises plus souvent généralisées </a:t>
            </a:r>
            <a:r>
              <a:rPr lang="fr-FR" sz="2000" dirty="0" err="1"/>
              <a:t>tonico</a:t>
            </a:r>
            <a:r>
              <a:rPr lang="fr-FR" sz="2000" dirty="0"/>
              <a:t>-cloniques 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pPr>
              <a:buFont typeface="Wingdings" pitchFamily="2" charset="2"/>
              <a:buChar char="v"/>
            </a:pPr>
            <a:r>
              <a:rPr lang="fr-FR" sz="2200" dirty="0"/>
              <a:t>Nécessité d’organiser et d’anticiper la transition (et le transfert)</a:t>
            </a:r>
          </a:p>
          <a:p>
            <a:pPr marL="450000" lvl="1" indent="0">
              <a:buNone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D0B187-5B4E-72B6-75BC-D894C7ACF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26" y="3614980"/>
            <a:ext cx="2880010" cy="19229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9FFA23-FA0F-CD83-8677-6EEFF31B9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47" y="3614980"/>
            <a:ext cx="2429690" cy="194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DC65-1D67-015C-4659-EA18F518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6AE40B-1D11-BCC9-1CC1-CC4A4FCB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L’épilepsie est fréquente, mais attention au surdiagnostic; ne pas traiter l’EEG </a:t>
            </a:r>
          </a:p>
          <a:p>
            <a:r>
              <a:rPr lang="fr-FR" dirty="0"/>
              <a:t>Utilité des vidéo familiales, mais difficulté d’interprétation  </a:t>
            </a:r>
          </a:p>
          <a:p>
            <a:r>
              <a:rPr lang="fr-FR" dirty="0"/>
              <a:t>En cas d’absence d’efficacité du traitement, se poser la question de la nature </a:t>
            </a:r>
            <a:r>
              <a:rPr lang="fr-FR" dirty="0" err="1"/>
              <a:t>ds</a:t>
            </a:r>
            <a:r>
              <a:rPr lang="fr-FR" dirty="0"/>
              <a:t> phénomènes </a:t>
            </a:r>
          </a:p>
          <a:p>
            <a:r>
              <a:rPr lang="fr-FR" dirty="0"/>
              <a:t>Possibilité d’enregistrer en vidéo/EEG dans les situations difficiles</a:t>
            </a:r>
          </a:p>
          <a:p>
            <a:r>
              <a:rPr lang="fr-FR" dirty="0"/>
              <a:t>Traitement initial : monothérapie, titration lente, surveillance nécessaire et anticipation des effets</a:t>
            </a:r>
          </a:p>
          <a:p>
            <a:r>
              <a:rPr lang="fr-FR" dirty="0"/>
              <a:t>La plupart du temps, l’épilepsie est sensible au traitement, à condition de l’adapter à l’âge, au crises et au patient.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1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C:\Users\a141718\Desktop\GABY\portraitstromines\mathieumilh.jpg">
            <a:extLst>
              <a:ext uri="{FF2B5EF4-FFF2-40B4-BE49-F238E27FC236}">
                <a16:creationId xmlns:a16="http://schemas.microsoft.com/office/drawing/2014/main" id="{A1609913-3A2C-244E-85A4-7679B641D9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32" y="489358"/>
            <a:ext cx="760592" cy="103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9" descr="C:\Users\a141718\Desktop\GABY\portraitstromines\beatricedesnous.jpg">
            <a:extLst>
              <a:ext uri="{FF2B5EF4-FFF2-40B4-BE49-F238E27FC236}">
                <a16:creationId xmlns:a16="http://schemas.microsoft.com/office/drawing/2014/main" id="{F46AB78D-0D14-3D4A-9B0A-258E5EA95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85" y="489358"/>
            <a:ext cx="760591" cy="104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22" descr="C:\Users\a141718\Desktop\GABY\portraitstromines\laetitiapaermentier.jpg">
            <a:extLst>
              <a:ext uri="{FF2B5EF4-FFF2-40B4-BE49-F238E27FC236}">
                <a16:creationId xmlns:a16="http://schemas.microsoft.com/office/drawing/2014/main" id="{DA84CC3A-3724-BF4B-AB53-562C0B98F25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16" y="2434271"/>
            <a:ext cx="760591" cy="98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a141718\Desktop\GABY\portraitstromines\aurélieODX.jpg">
            <a:extLst>
              <a:ext uri="{FF2B5EF4-FFF2-40B4-BE49-F238E27FC236}">
                <a16:creationId xmlns:a16="http://schemas.microsoft.com/office/drawing/2014/main" id="{2BB6BA21-480F-E543-8E78-EC467137A5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65" y="2363515"/>
            <a:ext cx="760592" cy="103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54" descr="C:\Users\a141718\Desktop\GABY\photosgaby\CGrenier.jpg">
            <a:extLst>
              <a:ext uri="{FF2B5EF4-FFF2-40B4-BE49-F238E27FC236}">
                <a16:creationId xmlns:a16="http://schemas.microsoft.com/office/drawing/2014/main" id="{28A6067E-B334-0B40-9C2C-0F759C8BE7E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80" y="2397987"/>
            <a:ext cx="760591" cy="98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24" descr="C:\Users\a141718\Desktop\GABY\portraitstromines\Paulinecatillon.jpg">
            <a:extLst>
              <a:ext uri="{FF2B5EF4-FFF2-40B4-BE49-F238E27FC236}">
                <a16:creationId xmlns:a16="http://schemas.microsoft.com/office/drawing/2014/main" id="{76EC214E-1203-0D48-91FE-303E001A5D6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59" y="2434271"/>
            <a:ext cx="760590" cy="9947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E05EE01E-0980-514C-8FFF-9C80471099DD}"/>
              </a:ext>
            </a:extLst>
          </p:cNvPr>
          <p:cNvSpPr txBox="1"/>
          <p:nvPr/>
        </p:nvSpPr>
        <p:spPr>
          <a:xfrm>
            <a:off x="1734005" y="1646931"/>
            <a:ext cx="161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Pr Mathieu MILH</a:t>
            </a: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06C1E391-CB08-484F-8107-94BCA7EF1966}"/>
              </a:ext>
            </a:extLst>
          </p:cNvPr>
          <p:cNvSpPr txBox="1"/>
          <p:nvPr/>
        </p:nvSpPr>
        <p:spPr>
          <a:xfrm>
            <a:off x="8770156" y="1673924"/>
            <a:ext cx="1941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Dr Béatrice Desnous </a:t>
            </a: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DE0126F3-8EC1-EF48-8227-02EC88B61E51}"/>
              </a:ext>
            </a:extLst>
          </p:cNvPr>
          <p:cNvSpPr txBox="1"/>
          <p:nvPr/>
        </p:nvSpPr>
        <p:spPr>
          <a:xfrm>
            <a:off x="1280447" y="3673726"/>
            <a:ext cx="2587628" cy="66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Aurélie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Orban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Xivry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Diététicienne </a:t>
            </a:r>
            <a:endParaRPr lang="en-C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343DBD00-175D-1246-BEE6-FBC50AEC1010}"/>
              </a:ext>
            </a:extLst>
          </p:cNvPr>
          <p:cNvSpPr txBox="1"/>
          <p:nvPr/>
        </p:nvSpPr>
        <p:spPr>
          <a:xfrm>
            <a:off x="3989370" y="3550680"/>
            <a:ext cx="194547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Laetitia 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Paermentier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Neuropsychologue </a:t>
            </a:r>
            <a:endParaRPr lang="en-C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DBAF9850-C28D-9A4D-A234-D270A856C50D}"/>
              </a:ext>
            </a:extLst>
          </p:cNvPr>
          <p:cNvSpPr txBox="1"/>
          <p:nvPr/>
        </p:nvSpPr>
        <p:spPr>
          <a:xfrm>
            <a:off x="6669572" y="3550680"/>
            <a:ext cx="1530604" cy="79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Pauline  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Catillon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Psychologue  </a:t>
            </a:r>
            <a:endParaRPr lang="en-C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E3247CEA-DB27-2944-A9A7-423363BE8FD8}"/>
              </a:ext>
            </a:extLst>
          </p:cNvPr>
          <p:cNvSpPr txBox="1"/>
          <p:nvPr/>
        </p:nvSpPr>
        <p:spPr>
          <a:xfrm>
            <a:off x="8882959" y="3552962"/>
            <a:ext cx="1757905" cy="79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Céline  Grenier</a:t>
            </a: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Assistante Sociale </a:t>
            </a:r>
            <a:endParaRPr lang="en-C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0290E2-A1A7-65DC-F62A-66C66C6782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476" b="21638"/>
          <a:stretch/>
        </p:blipFill>
        <p:spPr>
          <a:xfrm>
            <a:off x="3695439" y="321449"/>
            <a:ext cx="4764857" cy="12353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8ACC7C0-B8F6-B7A7-BC1F-6B06981B5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907" y="4878042"/>
            <a:ext cx="1128948" cy="1067931"/>
          </a:xfrm>
          <a:prstGeom prst="rect">
            <a:avLst/>
          </a:prstGeom>
        </p:spPr>
      </p:pic>
      <p:sp>
        <p:nvSpPr>
          <p:cNvPr id="18" name="TextBox 24">
            <a:extLst>
              <a:ext uri="{FF2B5EF4-FFF2-40B4-BE49-F238E27FC236}">
                <a16:creationId xmlns:a16="http://schemas.microsoft.com/office/drawing/2014/main" id="{4E6C3FF7-3147-8614-67C5-02A6E8FF775A}"/>
              </a:ext>
            </a:extLst>
          </p:cNvPr>
          <p:cNvSpPr txBox="1"/>
          <p:nvPr/>
        </p:nvSpPr>
        <p:spPr>
          <a:xfrm>
            <a:off x="4494092" y="5940964"/>
            <a:ext cx="288151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Robin Cloarec</a:t>
            </a: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Chargé de mission recherche </a:t>
            </a:r>
            <a:endParaRPr lang="en-C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Epilepsie : maladie neurologique chronique </a:t>
            </a:r>
            <a:r>
              <a:rPr lang="fr-FR" sz="4000" dirty="0"/>
              <a:t>Caractérisée par la survenue de crises d’épilepsie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094825"/>
            <a:ext cx="10353762" cy="4058751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endParaRPr lang="fr-FR" sz="2400" dirty="0"/>
          </a:p>
          <a:p>
            <a:endParaRPr lang="fr-FR" sz="2400" dirty="0"/>
          </a:p>
          <a:p>
            <a:pPr lvl="1"/>
            <a:r>
              <a:rPr lang="fr-FR" sz="2400" dirty="0"/>
              <a:t>Evènement brutal</a:t>
            </a:r>
          </a:p>
          <a:p>
            <a:pPr lvl="1"/>
            <a:r>
              <a:rPr lang="fr-FR" sz="2400" dirty="0"/>
              <a:t>En rapport avec une décharge neuronale anormale </a:t>
            </a:r>
          </a:p>
          <a:p>
            <a:pPr lvl="1"/>
            <a:r>
              <a:rPr lang="fr-FR" sz="2400" dirty="0"/>
              <a:t>Sans cause évidente (hypoglycémie, fièvre, traumatisme crânien…)</a:t>
            </a:r>
          </a:p>
          <a:p>
            <a:pPr lvl="1"/>
            <a:r>
              <a:rPr lang="fr-FR" sz="2400" dirty="0"/>
              <a:t>Responsable de symptômes variés</a:t>
            </a:r>
          </a:p>
          <a:p>
            <a:pPr lvl="2"/>
            <a:r>
              <a:rPr lang="fr-FR" sz="2400" dirty="0"/>
              <a:t>Moteurs ou non moteurs, avec ou sans chute</a:t>
            </a:r>
          </a:p>
          <a:p>
            <a:pPr lvl="2"/>
            <a:r>
              <a:rPr lang="fr-FR" sz="2400" dirty="0"/>
              <a:t>Avec ou sans perte de connaissance </a:t>
            </a:r>
          </a:p>
          <a:p>
            <a:pPr marL="810000" lvl="2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964B13-49ED-C917-F0B0-F44CFEFA643B}"/>
              </a:ext>
            </a:extLst>
          </p:cNvPr>
          <p:cNvSpPr txBox="1"/>
          <p:nvPr/>
        </p:nvSpPr>
        <p:spPr>
          <a:xfrm>
            <a:off x="2429161" y="5602069"/>
            <a:ext cx="732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Pas d’épilepsie sans crise d’épilepsie </a:t>
            </a:r>
          </a:p>
        </p:txBody>
      </p:sp>
    </p:spTree>
    <p:extLst>
      <p:ext uri="{BB962C8B-B14F-4D97-AF65-F5344CB8AC3E}">
        <p14:creationId xmlns:p14="http://schemas.microsoft.com/office/powerpoint/2010/main" val="394576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: interrogatoire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699791"/>
            <a:ext cx="10353762" cy="4058751"/>
          </a:xfrm>
        </p:spPr>
        <p:txBody>
          <a:bodyPr>
            <a:noAutofit/>
          </a:bodyPr>
          <a:lstStyle/>
          <a:p>
            <a:pPr lvl="1"/>
            <a:r>
              <a:rPr lang="fr-FR" sz="2400" dirty="0"/>
              <a:t>Aucun examen complémentaire ne permet de confirmer ou infirmer le diagnostic de crise d’épilepsie devant un malaise/un événement brutal</a:t>
            </a:r>
          </a:p>
          <a:p>
            <a:pPr lvl="1"/>
            <a:r>
              <a:rPr lang="fr-FR" sz="2400" dirty="0"/>
              <a:t>Etapes de l’interrogatoire : </a:t>
            </a:r>
          </a:p>
          <a:p>
            <a:pPr lvl="2"/>
            <a:r>
              <a:rPr lang="fr-FR" sz="2400" dirty="0"/>
              <a:t>Description par les parents/entourage</a:t>
            </a:r>
          </a:p>
          <a:p>
            <a:pPr lvl="3"/>
            <a:r>
              <a:rPr lang="fr-FR" sz="2400" dirty="0"/>
              <a:t>Circonstances</a:t>
            </a:r>
          </a:p>
          <a:p>
            <a:pPr lvl="3"/>
            <a:r>
              <a:rPr lang="fr-FR" sz="2400" dirty="0"/>
              <a:t>Mode de début</a:t>
            </a:r>
          </a:p>
          <a:p>
            <a:pPr lvl="3"/>
            <a:r>
              <a:rPr lang="fr-FR" sz="2400" dirty="0"/>
              <a:t>Signes moteurs, non moteurs, consciences, couleur, respiration…</a:t>
            </a:r>
          </a:p>
          <a:p>
            <a:pPr lvl="3"/>
            <a:r>
              <a:rPr lang="fr-FR" sz="2400" dirty="0"/>
              <a:t>Décours, </a:t>
            </a:r>
          </a:p>
          <a:p>
            <a:pPr lvl="3"/>
            <a:r>
              <a:rPr lang="fr-FR" sz="2400" dirty="0"/>
              <a:t>Fin </a:t>
            </a:r>
          </a:p>
          <a:p>
            <a:pPr lvl="2"/>
            <a:r>
              <a:rPr lang="fr-FR" sz="2400" dirty="0"/>
              <a:t>Pas d’interprétation  hâtive, pas de terme équivoque </a:t>
            </a:r>
          </a:p>
        </p:txBody>
      </p:sp>
    </p:spTree>
    <p:extLst>
      <p:ext uri="{BB962C8B-B14F-4D97-AF65-F5344CB8AC3E}">
        <p14:creationId xmlns:p14="http://schemas.microsoft.com/office/powerpoint/2010/main" val="50839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Caractérisation : description et EEG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13795" y="1580050"/>
            <a:ext cx="10353762" cy="4058751"/>
          </a:xfrm>
          <a:prstGeom prst="rect">
            <a:avLst/>
          </a:prstGeom>
        </p:spPr>
        <p:txBody>
          <a:bodyPr/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/>
              <a:t>La description des crises permet de las classer : </a:t>
            </a:r>
          </a:p>
          <a:p>
            <a:pPr lvl="2"/>
            <a:r>
              <a:rPr lang="fr-FR" sz="2400" dirty="0"/>
              <a:t>Crises généralisées ou crises focales </a:t>
            </a:r>
          </a:p>
          <a:p>
            <a:pPr lvl="2"/>
            <a:r>
              <a:rPr lang="fr-FR" sz="2400" dirty="0"/>
              <a:t>Quelles régions cérébrales sont impliquées? </a:t>
            </a:r>
          </a:p>
          <a:p>
            <a:pPr lvl="1"/>
            <a:r>
              <a:rPr lang="fr-FR" sz="2400" dirty="0"/>
              <a:t>EEG : outil utile, mais nécessitant une bonne expertise </a:t>
            </a:r>
          </a:p>
          <a:p>
            <a:pPr lvl="2"/>
            <a:r>
              <a:rPr lang="fr-FR" sz="2400" dirty="0"/>
              <a:t>Entre les crises : EEG normal ne veut pas dire absence d’épilepsie, et inversement</a:t>
            </a:r>
          </a:p>
          <a:p>
            <a:pPr lvl="2"/>
            <a:r>
              <a:rPr lang="fr-FR" sz="2400" dirty="0"/>
              <a:t>Enregistrement des crises : nécessite un plateau technique, une organisation, et une fréquence des crises élevée.  </a:t>
            </a:r>
          </a:p>
        </p:txBody>
      </p:sp>
    </p:spTree>
    <p:extLst>
      <p:ext uri="{BB962C8B-B14F-4D97-AF65-F5344CB8AC3E}">
        <p14:creationId xmlns:p14="http://schemas.microsoft.com/office/powerpoint/2010/main" val="328317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F3CE70-964C-2BFA-0375-F34446AE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des crises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9566C7-72DE-5EA1-E8E1-F0B1F32F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Difficiles à reconnaitre et à classer : </a:t>
            </a:r>
          </a:p>
          <a:p>
            <a:pPr lvl="1"/>
            <a:r>
              <a:rPr lang="fr-FR" dirty="0"/>
              <a:t>Etude de 199 événements considérés comme épileptique par les parents de 60 filles RTT : </a:t>
            </a:r>
          </a:p>
          <a:p>
            <a:pPr lvl="2"/>
            <a:r>
              <a:rPr lang="fr-FR" dirty="0"/>
              <a:t>93/199 : Episodes non épileptiques selon 3 experts  </a:t>
            </a:r>
          </a:p>
          <a:p>
            <a:r>
              <a:rPr lang="fr-FR" dirty="0"/>
              <a:t>Crises « consensuelles » </a:t>
            </a:r>
          </a:p>
          <a:p>
            <a:pPr lvl="1"/>
            <a:r>
              <a:rPr lang="fr-FR" dirty="0"/>
              <a:t>Crises généralisées </a:t>
            </a:r>
            <a:r>
              <a:rPr lang="fr-FR" dirty="0" err="1"/>
              <a:t>tonico</a:t>
            </a:r>
            <a:r>
              <a:rPr lang="fr-FR" dirty="0"/>
              <a:t>-cloniques +++</a:t>
            </a:r>
          </a:p>
          <a:p>
            <a:pPr lvl="1"/>
            <a:r>
              <a:rPr lang="fr-FR" dirty="0"/>
              <a:t>Crises focales motrices avec perte de connaissance</a:t>
            </a:r>
          </a:p>
          <a:p>
            <a:pPr lvl="1"/>
            <a:r>
              <a:rPr lang="fr-FR" dirty="0"/>
              <a:t>Crises focales non motrices avec perte de connaissance </a:t>
            </a:r>
          </a:p>
          <a:p>
            <a:pPr lvl="1"/>
            <a:r>
              <a:rPr lang="fr-FR" dirty="0"/>
              <a:t>Rarement : crises toniques </a:t>
            </a:r>
          </a:p>
          <a:p>
            <a:pPr lvl="1"/>
            <a:r>
              <a:rPr lang="fr-FR" dirty="0"/>
              <a:t>Très rarement : myoclonies, spasmes, crises atoniques </a:t>
            </a:r>
          </a:p>
          <a:p>
            <a:r>
              <a:rPr lang="fr-FR" dirty="0"/>
              <a:t>Phénomènes souvent non épileptiques : </a:t>
            </a:r>
          </a:p>
          <a:p>
            <a:pPr lvl="1"/>
            <a:r>
              <a:rPr lang="fr-FR" dirty="0"/>
              <a:t>Accès d’hyperventilation/rupture de contact</a:t>
            </a:r>
          </a:p>
          <a:p>
            <a:pPr lvl="1"/>
            <a:r>
              <a:rPr lang="fr-FR" dirty="0"/>
              <a:t>Accès de tremblements distaux </a:t>
            </a:r>
          </a:p>
          <a:p>
            <a:pPr lvl="1"/>
            <a:r>
              <a:rPr lang="fr-FR" dirty="0"/>
              <a:t>Accès de raideur des membres inférieurs de début et fin non brusques </a:t>
            </a:r>
          </a:p>
          <a:p>
            <a:pPr lvl="1"/>
            <a:r>
              <a:rPr lang="fr-FR" dirty="0"/>
              <a:t>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7931A1-DB82-F80D-D392-19ED0435B7FE}"/>
              </a:ext>
            </a:extLst>
          </p:cNvPr>
          <p:cNvSpPr txBox="1"/>
          <p:nvPr/>
        </p:nvSpPr>
        <p:spPr>
          <a:xfrm>
            <a:off x="9768469" y="624840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Cardoza</a:t>
            </a:r>
            <a:r>
              <a:rPr lang="fr-FR" dirty="0"/>
              <a:t> et al. 2011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34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40667-9553-BE53-9108-D6E4D073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Crise/pas crise, comment être sûr?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8AE9A5-4FA6-3A01-DB5E-9383B5DB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Importance de l’interrogatoire : </a:t>
            </a:r>
          </a:p>
          <a:p>
            <a:pPr lvl="1"/>
            <a:r>
              <a:rPr lang="fr-FR" dirty="0"/>
              <a:t>Mode de début, facteurs déclenchants, </a:t>
            </a:r>
          </a:p>
          <a:p>
            <a:pPr lvl="1"/>
            <a:r>
              <a:rPr lang="fr-FR" dirty="0"/>
              <a:t>Rythme des secousses, implication de la face, caractère stéréotypé</a:t>
            </a:r>
          </a:p>
          <a:p>
            <a:pPr lvl="1"/>
            <a:r>
              <a:rPr lang="fr-FR" dirty="0"/>
              <a:t>Mode de fin </a:t>
            </a:r>
          </a:p>
          <a:p>
            <a:r>
              <a:rPr lang="fr-FR" dirty="0"/>
              <a:t>Utilité des vidéos familiales </a:t>
            </a:r>
          </a:p>
          <a:p>
            <a:r>
              <a:rPr lang="fr-FR" dirty="0"/>
              <a:t>EEG : 	Attention à interpréter dans le contexte </a:t>
            </a:r>
          </a:p>
          <a:p>
            <a:pPr marL="1170000" lvl="3" indent="0">
              <a:buNone/>
            </a:pPr>
            <a:r>
              <a:rPr lang="fr-FR" sz="2000" dirty="0"/>
              <a:t>	Un EEG anormal n’est pas synonyme d’épilepsie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4D25FF-76A9-91E2-2D77-E4216790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34" y="4649449"/>
            <a:ext cx="4076050" cy="19290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A92295-5CCC-7A74-05EF-A4B3838BB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2" y="4751640"/>
            <a:ext cx="3943213" cy="19290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B3A8B7-0016-DF31-FE0E-A3BCBDBAF2B2}"/>
              </a:ext>
            </a:extLst>
          </p:cNvPr>
          <p:cNvSpPr txBox="1"/>
          <p:nvPr/>
        </p:nvSpPr>
        <p:spPr>
          <a:xfrm>
            <a:off x="93159" y="6063734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Normal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C1200F-DB0E-24AC-D1B4-B255D42C3BCE}"/>
              </a:ext>
            </a:extLst>
          </p:cNvPr>
          <p:cNvSpPr txBox="1"/>
          <p:nvPr/>
        </p:nvSpPr>
        <p:spPr>
          <a:xfrm>
            <a:off x="6090676" y="5908075"/>
            <a:ext cx="152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Patiente RTT, 3 ans, pas d’épilepsie   </a:t>
            </a:r>
          </a:p>
        </p:txBody>
      </p:sp>
    </p:spTree>
    <p:extLst>
      <p:ext uri="{BB962C8B-B14F-4D97-AF65-F5344CB8AC3E}">
        <p14:creationId xmlns:p14="http://schemas.microsoft.com/office/powerpoint/2010/main" val="12029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3C506-0577-D49E-15D3-1D707FC0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de début de l’épilepsie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87BC46-4537-EB46-27DB-B931D5849327}"/>
              </a:ext>
            </a:extLst>
          </p:cNvPr>
          <p:cNvSpPr txBox="1"/>
          <p:nvPr/>
        </p:nvSpPr>
        <p:spPr>
          <a:xfrm>
            <a:off x="138880" y="6323308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Glaze</a:t>
            </a:r>
            <a:r>
              <a:rPr lang="fr-FR" dirty="0"/>
              <a:t> et al. 2010 492 patientes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7825B4-C5A7-9FB7-37E3-DF0EE8BE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84" y="1429018"/>
            <a:ext cx="8788831" cy="459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1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3C506-0577-D49E-15D3-1D707FC0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de début de l’épilepsie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87BC46-4537-EB46-27DB-B931D5849327}"/>
              </a:ext>
            </a:extLst>
          </p:cNvPr>
          <p:cNvSpPr txBox="1"/>
          <p:nvPr/>
        </p:nvSpPr>
        <p:spPr>
          <a:xfrm>
            <a:off x="138880" y="6323308"/>
            <a:ext cx="366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Tarquinio</a:t>
            </a:r>
            <a:r>
              <a:rPr lang="fr-FR" dirty="0"/>
              <a:t> et al. 2017, 921 patientes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EED2B6-E464-AA1E-311A-E591646E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8" y="1720311"/>
            <a:ext cx="7150619" cy="437310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1BF62F-97C2-4046-F9C4-76B799DFF852}"/>
              </a:ext>
            </a:extLst>
          </p:cNvPr>
          <p:cNvSpPr txBox="1"/>
          <p:nvPr/>
        </p:nvSpPr>
        <p:spPr>
          <a:xfrm>
            <a:off x="7749152" y="2690335"/>
            <a:ext cx="4039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Première crise : </a:t>
            </a:r>
          </a:p>
          <a:p>
            <a:endParaRPr lang="fr-FR" dirty="0"/>
          </a:p>
          <a:p>
            <a:r>
              <a:rPr lang="fr-FR" dirty="0"/>
              <a:t>25% avant 3 ans</a:t>
            </a:r>
          </a:p>
          <a:p>
            <a:endParaRPr lang="fr-FR" dirty="0"/>
          </a:p>
          <a:p>
            <a:r>
              <a:rPr lang="fr-FR" dirty="0"/>
              <a:t>50 % avant 6 ans</a:t>
            </a:r>
          </a:p>
          <a:p>
            <a:endParaRPr lang="fr-FR" dirty="0"/>
          </a:p>
          <a:p>
            <a:r>
              <a:rPr lang="fr-FR" dirty="0"/>
              <a:t>75% avant 13 ans</a:t>
            </a:r>
          </a:p>
        </p:txBody>
      </p:sp>
    </p:spTree>
    <p:extLst>
      <p:ext uri="{BB962C8B-B14F-4D97-AF65-F5344CB8AC3E}">
        <p14:creationId xmlns:p14="http://schemas.microsoft.com/office/powerpoint/2010/main" val="220188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119" y="16458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fr-FR" dirty="0"/>
              <a:t>Histoire naturelle de l’épilepsie dans le syndrome de Rett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880" y="1580050"/>
            <a:ext cx="10353762" cy="4058751"/>
          </a:xfrm>
        </p:spPr>
        <p:txBody>
          <a:bodyPr>
            <a:normAutofit/>
          </a:bodyPr>
          <a:lstStyle/>
          <a:p>
            <a:r>
              <a:rPr lang="fr-FR" sz="2400" dirty="0"/>
              <a:t>60-90% des filles porteuses de la mutation MECP2</a:t>
            </a:r>
          </a:p>
          <a:p>
            <a:r>
              <a:rPr lang="fr-FR" sz="2400" dirty="0"/>
              <a:t>Discontinue :</a:t>
            </a:r>
          </a:p>
          <a:p>
            <a:pPr marL="36900" indent="0">
              <a:buNone/>
            </a:pPr>
            <a:r>
              <a:rPr lang="fr-FR" sz="2400" dirty="0"/>
              <a:t>Alternance de périodes de </a:t>
            </a:r>
          </a:p>
          <a:p>
            <a:pPr marL="36900" indent="0">
              <a:buNone/>
            </a:pPr>
            <a:r>
              <a:rPr lang="fr-FR" sz="2400" dirty="0"/>
              <a:t>rémission avec des phases </a:t>
            </a:r>
          </a:p>
          <a:p>
            <a:pPr marL="36900" indent="0">
              <a:buNone/>
            </a:pPr>
            <a:r>
              <a:rPr lang="fr-FR" sz="2400" dirty="0"/>
              <a:t>actives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816552-0CF4-7F97-0938-B4AA63AF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67879"/>
            <a:ext cx="7772400" cy="435030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B14C3F-BB66-C7B6-5272-3EDF3AF4DC60}"/>
              </a:ext>
            </a:extLst>
          </p:cNvPr>
          <p:cNvSpPr txBox="1"/>
          <p:nvPr/>
        </p:nvSpPr>
        <p:spPr>
          <a:xfrm>
            <a:off x="138880" y="6323308"/>
            <a:ext cx="366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Tarquinio</a:t>
            </a:r>
            <a:r>
              <a:rPr lang="fr-FR" dirty="0"/>
              <a:t> et al. 2017, 921 patientes </a:t>
            </a:r>
          </a:p>
        </p:txBody>
      </p:sp>
    </p:spTree>
    <p:extLst>
      <p:ext uri="{BB962C8B-B14F-4D97-AF65-F5344CB8AC3E}">
        <p14:creationId xmlns:p14="http://schemas.microsoft.com/office/powerpoint/2010/main" val="1776906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4857</TotalTime>
  <Words>997</Words>
  <Application>Microsoft Macintosh PowerPoint</Application>
  <PresentationFormat>Grand écran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Calibri</vt:lpstr>
      <vt:lpstr>Calisto MT</vt:lpstr>
      <vt:lpstr>Wingdings</vt:lpstr>
      <vt:lpstr>Wingdings 2</vt:lpstr>
      <vt:lpstr>Ardoise</vt:lpstr>
      <vt:lpstr>Epilepsie et syndrome de Rett</vt:lpstr>
      <vt:lpstr>Epilepsie : maladie neurologique chronique Caractérisée par la survenue de crises d’épilepsie </vt:lpstr>
      <vt:lpstr>Diagnostic : interrogatoire </vt:lpstr>
      <vt:lpstr>Caractérisation : description et EEG </vt:lpstr>
      <vt:lpstr>Description des crises </vt:lpstr>
      <vt:lpstr>Crise/pas crise, comment être sûr? </vt:lpstr>
      <vt:lpstr>Age de début de l’épilepsie </vt:lpstr>
      <vt:lpstr>Age de début de l’épilepsie </vt:lpstr>
      <vt:lpstr>Histoire naturelle de l’épilepsie dans le syndrome de Rett </vt:lpstr>
      <vt:lpstr>RTT : Evolution non linéaire de l’épilepsie </vt:lpstr>
      <vt:lpstr>Epilepsie : un critère de gravité</vt:lpstr>
      <vt:lpstr>Traiter l’épilepsie : traiter les crises</vt:lpstr>
      <vt:lpstr>Traitements anti-crises « classiques » </vt:lpstr>
      <vt:lpstr>Les autres stratégies thérapeutiques </vt:lpstr>
      <vt:lpstr>Les autres stratégies thérapeutiques : chirurgie : épilepsie réfractaire avec chutes</vt:lpstr>
      <vt:lpstr>Transition – âge adulte </vt:lpstr>
      <vt:lpstr>Conclusion </vt:lpstr>
      <vt:lpstr>Présentation PowerPoint</vt:lpstr>
    </vt:vector>
  </TitlesOfParts>
  <Company>AP-HM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Epilepsie et syndrome de Rett</dc:title>
  <dc:creator>p075339</dc:creator>
  <cp:lastModifiedBy>MILH Mathieu</cp:lastModifiedBy>
  <cp:revision>47</cp:revision>
  <cp:lastPrinted>2019-10-08T08:24:14Z</cp:lastPrinted>
  <dcterms:created xsi:type="dcterms:W3CDTF">2019-10-03T16:12:24Z</dcterms:created>
  <dcterms:modified xsi:type="dcterms:W3CDTF">2023-10-06T12:07:40Z</dcterms:modified>
</cp:coreProperties>
</file>