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0" r:id="rId2"/>
    <p:sldId id="338" r:id="rId3"/>
    <p:sldId id="340" r:id="rId4"/>
    <p:sldId id="341" r:id="rId5"/>
    <p:sldId id="339" r:id="rId6"/>
    <p:sldId id="414" r:id="rId7"/>
    <p:sldId id="415" r:id="rId8"/>
    <p:sldId id="501" r:id="rId9"/>
    <p:sldId id="502" r:id="rId10"/>
    <p:sldId id="564" r:id="rId11"/>
    <p:sldId id="416" r:id="rId12"/>
    <p:sldId id="417" r:id="rId13"/>
    <p:sldId id="528" r:id="rId14"/>
    <p:sldId id="401" r:id="rId15"/>
    <p:sldId id="575" r:id="rId16"/>
    <p:sldId id="566" r:id="rId17"/>
    <p:sldId id="568" r:id="rId18"/>
    <p:sldId id="576" r:id="rId19"/>
    <p:sldId id="567" r:id="rId20"/>
    <p:sldId id="330" r:id="rId21"/>
    <p:sldId id="399" r:id="rId22"/>
    <p:sldId id="569" r:id="rId23"/>
    <p:sldId id="570" r:id="rId24"/>
    <p:sldId id="571" r:id="rId25"/>
    <p:sldId id="572" r:id="rId26"/>
    <p:sldId id="573" r:id="rId27"/>
    <p:sldId id="407" r:id="rId28"/>
    <p:sldId id="408" r:id="rId29"/>
    <p:sldId id="410" r:id="rId30"/>
    <p:sldId id="275" r:id="rId3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86013" autoAdjust="0"/>
  </p:normalViewPr>
  <p:slideViewPr>
    <p:cSldViewPr snapToGrid="0">
      <p:cViewPr>
        <p:scale>
          <a:sx n="70" d="100"/>
          <a:sy n="70" d="100"/>
        </p:scale>
        <p:origin x="442"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63FEA-11FA-46FD-A731-5027EFF7F19B}" type="datetimeFigureOut">
              <a:rPr lang="en-NL" smtClean="0"/>
              <a:t>04/10/2023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518DA-AC0D-4061-91AF-C4CFCD5B4A53}" type="slidenum">
              <a:rPr lang="en-NL" smtClean="0"/>
              <a:t>‹#›</a:t>
            </a:fld>
            <a:endParaRPr lang="en-NL"/>
          </a:p>
        </p:txBody>
      </p:sp>
    </p:spTree>
    <p:extLst>
      <p:ext uri="{BB962C8B-B14F-4D97-AF65-F5344CB8AC3E}">
        <p14:creationId xmlns:p14="http://schemas.microsoft.com/office/powerpoint/2010/main" val="69575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evolution of our sex chromosomes started around 150 million years ago. It started with the arrival of SRY, the male sex-determining gene, followed by other genes involved in male fertility that landed on the new Y chromosome. This evolutionary process leading to new genes on the Y chromosome in turn let to the degeneration of the Y chromosome. At the moment only a handful of genes are located on the Y chromosome, whereas the X chromosome still harbours more than 1000 genes that have many important functions.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a:t>
            </a:fld>
            <a:endParaRPr lang="en-NL"/>
          </a:p>
        </p:txBody>
      </p:sp>
    </p:spTree>
    <p:extLst>
      <p:ext uri="{BB962C8B-B14F-4D97-AF65-F5344CB8AC3E}">
        <p14:creationId xmlns:p14="http://schemas.microsoft.com/office/powerpoint/2010/main" val="186506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 chromosome inactivation is regulated by a specific region on the X called the X inactivation </a:t>
            </a:r>
            <a:r>
              <a:rPr lang="en-GB" dirty="0" err="1"/>
              <a:t>center</a:t>
            </a:r>
            <a:r>
              <a:rPr lang="en-GB" dirty="0"/>
              <a:t>. Located within this XIC XIST is the major player of X chromosome inactivation. XIST encodes a non-coding functional RNA that is transcribed from the inactive X chromosome and coats the X chromosome.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11</a:t>
            </a:fld>
            <a:endParaRPr lang="en-NL"/>
          </a:p>
        </p:txBody>
      </p:sp>
    </p:spTree>
    <p:extLst>
      <p:ext uri="{BB962C8B-B14F-4D97-AF65-F5344CB8AC3E}">
        <p14:creationId xmlns:p14="http://schemas.microsoft.com/office/powerpoint/2010/main" val="34866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XIST contains many repetitive regions that are involved in recruitment of protein complexes that are involved in silencing of X-linked genes in cis.</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12</a:t>
            </a:fld>
            <a:endParaRPr lang="en-NL"/>
          </a:p>
        </p:txBody>
      </p:sp>
    </p:spTree>
    <p:extLst>
      <p:ext uri="{BB962C8B-B14F-4D97-AF65-F5344CB8AC3E}">
        <p14:creationId xmlns:p14="http://schemas.microsoft.com/office/powerpoint/2010/main" val="2566984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 chromosome inactivation starts with upregulation of XIST, which starts to spread in cis recruiting protein complexes involved in gene silencing. As a consequence regions where active genes reside (the higher order chromatin structure) collapse and silenced genes end up in inactive regions coated with XIST.</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13</a:t>
            </a:fld>
            <a:endParaRPr lang="en-NL"/>
          </a:p>
        </p:txBody>
      </p:sp>
    </p:spTree>
    <p:extLst>
      <p:ext uri="{BB962C8B-B14F-4D97-AF65-F5344CB8AC3E}">
        <p14:creationId xmlns:p14="http://schemas.microsoft.com/office/powerpoint/2010/main" val="257839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 that I present today has been sponsored by the RSRT. Within the RSRT there are different lines of research aimed at developing gene therapy approaches to tackle Rett syndrome, a line that focusses on reactivation of MeCP2 located on the inactive X chromosome, a line aimed at development of therapies based on alternative splicing and RNA editing, and a research line focussing on protein replacement therapy.</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14</a:t>
            </a:fld>
            <a:endParaRPr lang="en-NL"/>
          </a:p>
        </p:txBody>
      </p:sp>
    </p:spTree>
    <p:extLst>
      <p:ext uri="{BB962C8B-B14F-4D97-AF65-F5344CB8AC3E}">
        <p14:creationId xmlns:p14="http://schemas.microsoft.com/office/powerpoint/2010/main" val="223537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been involved in the team that focusses on X chromosome reactivation. The idea behind this approach is that the sick cells (shown in red), harbour a unaffected allele on the inactive X chromosome. Reactivation of this silent copy could rescue the phenotype of this diseased cell. The advantage of this approach is that reactivation leads to levels that are physiologically normal and is not expected to lead to over-expression of MeCP2.</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15</a:t>
            </a:fld>
            <a:endParaRPr lang="en-NL"/>
          </a:p>
        </p:txBody>
      </p:sp>
    </p:spTree>
    <p:extLst>
      <p:ext uri="{BB962C8B-B14F-4D97-AF65-F5344CB8AC3E}">
        <p14:creationId xmlns:p14="http://schemas.microsoft.com/office/powerpoint/2010/main" val="1343384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problem is that so far there have been no good model for studying X reactivation, and most screens have been performed on fibroblasts that are very different from the cells that are affected in Rett syndrome. We therefore set out to generate a mouse model that has all the components to study X reactivation and can be used for compound screens.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16</a:t>
            </a:fld>
            <a:endParaRPr lang="en-NL"/>
          </a:p>
        </p:txBody>
      </p:sp>
    </p:spTree>
    <p:extLst>
      <p:ext uri="{BB962C8B-B14F-4D97-AF65-F5344CB8AC3E}">
        <p14:creationId xmlns:p14="http://schemas.microsoft.com/office/powerpoint/2010/main" val="168339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model starts with a polymorphic back ground where the two X chromosomes are very different (1 SNP every 300 bp, meaning many differences per gene) which allows us to study reactivation of all X linked genes. We also introduced a reporter of MeCP2 activity by introducing a </a:t>
            </a:r>
            <a:r>
              <a:rPr lang="en-GB" dirty="0" err="1"/>
              <a:t>nanoluciferase</a:t>
            </a:r>
            <a:r>
              <a:rPr lang="en-GB" dirty="0"/>
              <a:t> and </a:t>
            </a:r>
            <a:r>
              <a:rPr lang="en-GB" dirty="0" err="1"/>
              <a:t>tdTomato</a:t>
            </a:r>
            <a:r>
              <a:rPr lang="en-GB" dirty="0"/>
              <a:t> transgene fused to MeCP2 using the Crispr/Cas9 technology. We </a:t>
            </a:r>
            <a:r>
              <a:rPr lang="en-GB" dirty="0" err="1"/>
              <a:t>als</a:t>
            </a:r>
            <a:r>
              <a:rPr lang="en-GB" dirty="0"/>
              <a:t> introduced a mutated </a:t>
            </a:r>
            <a:r>
              <a:rPr lang="en-GB" dirty="0" err="1"/>
              <a:t>Xist</a:t>
            </a:r>
            <a:r>
              <a:rPr lang="en-GB" dirty="0"/>
              <a:t> allele forcing inactivation of the reporter, and finally introduced an MeCP2 mutation so that these cells resemble Rett cells.</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17</a:t>
            </a:fld>
            <a:endParaRPr lang="en-NL"/>
          </a:p>
        </p:txBody>
      </p:sp>
    </p:spTree>
    <p:extLst>
      <p:ext uri="{BB962C8B-B14F-4D97-AF65-F5344CB8AC3E}">
        <p14:creationId xmlns:p14="http://schemas.microsoft.com/office/powerpoint/2010/main" val="142826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idea was to generate this mouse and then generate immortalized mouse embryonic fibroblasts (MEFs) and neural stem cells (NSCs) that are immortal and can be used in large compound screens, with the idea that if we add a compound that reactivates the MeCP2 reporter we will measure this through increased luciferase activity.</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18</a:t>
            </a:fld>
            <a:endParaRPr lang="en-NL"/>
          </a:p>
        </p:txBody>
      </p:sp>
    </p:spTree>
    <p:extLst>
      <p:ext uri="{BB962C8B-B14F-4D97-AF65-F5344CB8AC3E}">
        <p14:creationId xmlns:p14="http://schemas.microsoft.com/office/powerpoint/2010/main" val="3458318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generated mice with different phenotypes and isolated neural stem cells with a wildtype genotype, NSCs with an inactivated MeCP2-nanluc-tdTomato reporter with or without a mutated MeCP2 gene. And Control lines where one or two MeCP2-nanluc-tdTomato alleles are active. Our NSC lines were also able to differentiate into TUJ-1-expressing neurons, GFAP-expressing astrocytes, and OLIG2-expressing oligodendrocytes, confirming that these are stem cells.</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19</a:t>
            </a:fld>
            <a:endParaRPr lang="en-NL"/>
          </a:p>
        </p:txBody>
      </p:sp>
    </p:spTree>
    <p:extLst>
      <p:ext uri="{BB962C8B-B14F-4D97-AF65-F5344CB8AC3E}">
        <p14:creationId xmlns:p14="http://schemas.microsoft.com/office/powerpoint/2010/main" val="480865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then tested by FACS analysis the activity of the reporter. As expected in cells that do not harbour the reporter or in cells where the reporter is located on the inactive X chromosome we do not find any activity of the </a:t>
            </a:r>
            <a:r>
              <a:rPr lang="en-GB" dirty="0" err="1"/>
              <a:t>tdTomato</a:t>
            </a:r>
            <a:r>
              <a:rPr lang="en-GB" dirty="0"/>
              <a:t> transgene. In contrast, the control lines where the reporter is located on the active X chromosome display </a:t>
            </a:r>
            <a:r>
              <a:rPr lang="en-GB" dirty="0" err="1"/>
              <a:t>tdTomato</a:t>
            </a:r>
            <a:r>
              <a:rPr lang="en-GB" dirty="0"/>
              <a:t> expression.</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20</a:t>
            </a:fld>
            <a:endParaRPr lang="en-NL"/>
          </a:p>
        </p:txBody>
      </p:sp>
    </p:spTree>
    <p:extLst>
      <p:ext uri="{BB962C8B-B14F-4D97-AF65-F5344CB8AC3E}">
        <p14:creationId xmlns:p14="http://schemas.microsoft.com/office/powerpoint/2010/main" val="422092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consequence of this degeneration process in principle male cells would express X linked genes at half a level compared to female cells, raising the question whether this dosage difference is a problem.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3</a:t>
            </a:fld>
            <a:endParaRPr lang="en-NL"/>
          </a:p>
        </p:txBody>
      </p:sp>
    </p:spTree>
    <p:extLst>
      <p:ext uri="{BB962C8B-B14F-4D97-AF65-F5344CB8AC3E}">
        <p14:creationId xmlns:p14="http://schemas.microsoft.com/office/powerpoint/2010/main" val="1210650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then tested whether factors known to interfere with X chromosome inactivation were able to reactivate our reporter transgene. 5-aza-dC interferes with gene silencing by depleting DNA methylation, whereas depletion of </a:t>
            </a:r>
            <a:r>
              <a:rPr lang="en-GB" dirty="0" err="1"/>
              <a:t>Xist</a:t>
            </a:r>
            <a:r>
              <a:rPr lang="en-GB" dirty="0"/>
              <a:t> might facilitate the reactivation. We grew our cells in the presence of 5-aza-dC and simultaneously knocked down </a:t>
            </a:r>
            <a:r>
              <a:rPr lang="en-GB" dirty="0" err="1"/>
              <a:t>Xist</a:t>
            </a:r>
            <a:r>
              <a:rPr lang="en-GB" dirty="0"/>
              <a:t> activity in wild type control cells and cells with the MeCP2-nanluc-tdTomato reporter located on the inactive X chromosome. This experiment shows that 5-aza-dC treatment results in auto-</a:t>
            </a:r>
            <a:r>
              <a:rPr lang="en-GB" dirty="0" err="1"/>
              <a:t>fluoresence</a:t>
            </a:r>
            <a:r>
              <a:rPr lang="en-GB" dirty="0"/>
              <a:t>, but also shows a little bulge (highlighted with an arrow) indicating cells that reactivated the inactive MeCP2 allele. We also measured the nano-luciferase activity which showed an additive effect of both treatments, but also shows that we are still a hundred fold below the expression of MeCP2 on an active X chromosome.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21</a:t>
            </a:fld>
            <a:endParaRPr lang="en-NL"/>
          </a:p>
        </p:txBody>
      </p:sp>
    </p:spTree>
    <p:extLst>
      <p:ext uri="{BB962C8B-B14F-4D97-AF65-F5344CB8AC3E}">
        <p14:creationId xmlns:p14="http://schemas.microsoft.com/office/powerpoint/2010/main" val="861449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FACS we sorted different cell fractions that showed low, medium and high </a:t>
            </a:r>
            <a:r>
              <a:rPr lang="en-GB" dirty="0" err="1"/>
              <a:t>tdTomato</a:t>
            </a:r>
            <a:r>
              <a:rPr lang="en-GB" dirty="0"/>
              <a:t> activity, and RNA-</a:t>
            </a:r>
            <a:r>
              <a:rPr lang="en-GB" dirty="0" err="1"/>
              <a:t>seq</a:t>
            </a:r>
            <a:r>
              <a:rPr lang="en-GB" dirty="0"/>
              <a:t> analysis confirmed upregulation of MeCP2 and down regulation of </a:t>
            </a:r>
            <a:r>
              <a:rPr lang="en-GB" dirty="0" err="1"/>
              <a:t>Xist</a:t>
            </a:r>
            <a:r>
              <a:rPr lang="en-GB" dirty="0"/>
              <a:t> on the Cast X chromosome that is normally inactive.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22</a:t>
            </a:fld>
            <a:endParaRPr lang="en-NL"/>
          </a:p>
        </p:txBody>
      </p:sp>
    </p:spTree>
    <p:extLst>
      <p:ext uri="{BB962C8B-B14F-4D97-AF65-F5344CB8AC3E}">
        <p14:creationId xmlns:p14="http://schemas.microsoft.com/office/powerpoint/2010/main" val="527145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next checked the expression of other genes on the inactive X chromosome. This analysis showed that next to MeCP2 many other genes respond to the 5-aza-dC/</a:t>
            </a:r>
            <a:r>
              <a:rPr lang="en-GB" dirty="0" err="1"/>
              <a:t>Xist</a:t>
            </a:r>
            <a:r>
              <a:rPr lang="en-GB" dirty="0"/>
              <a:t> knock down treatment, and that these genes are scattered along the X chromosome.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23</a:t>
            </a:fld>
            <a:endParaRPr lang="en-NL"/>
          </a:p>
        </p:txBody>
      </p:sp>
    </p:spTree>
    <p:extLst>
      <p:ext uri="{BB962C8B-B14F-4D97-AF65-F5344CB8AC3E}">
        <p14:creationId xmlns:p14="http://schemas.microsoft.com/office/powerpoint/2010/main" val="4240064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depth analysis of features that may explain reactivation behaviour of all these genes indicate that </a:t>
            </a:r>
          </a:p>
          <a:p>
            <a:pPr marL="228600" indent="-228600">
              <a:buAutoNum type="arabicParenR"/>
            </a:pPr>
            <a:r>
              <a:rPr lang="en-GB" dirty="0"/>
              <a:t>genes within specific regions are more likely to be reactivated,</a:t>
            </a:r>
          </a:p>
          <a:p>
            <a:pPr marL="228600" indent="-228600">
              <a:buAutoNum type="arabicParenR"/>
            </a:pPr>
            <a:r>
              <a:rPr lang="en-GB" dirty="0"/>
              <a:t>genes that are reactivated show more SINEs and les LINEs in their vicinity</a:t>
            </a:r>
          </a:p>
          <a:p>
            <a:pPr marL="228600" indent="-228600">
              <a:buAutoNum type="arabicParenR"/>
            </a:pPr>
            <a:r>
              <a:rPr lang="en-GB" dirty="0"/>
              <a:t>and that genes that are prone to be reactivated show more chromatin modifications associated with gene activity on the active X chromosome.</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24</a:t>
            </a:fld>
            <a:endParaRPr lang="en-NL"/>
          </a:p>
        </p:txBody>
      </p:sp>
    </p:spTree>
    <p:extLst>
      <p:ext uri="{BB962C8B-B14F-4D97-AF65-F5344CB8AC3E}">
        <p14:creationId xmlns:p14="http://schemas.microsoft.com/office/powerpoint/2010/main" val="194083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nl-NL" altLang="en-US" sz="1200" b="0" dirty="0" err="1">
                <a:latin typeface="Aptos Display" panose="020B0004020202020204" pitchFamily="34" charset="0"/>
                <a:ea typeface="Verdana" panose="020B0604030504040204" pitchFamily="34" charset="0"/>
              </a:rPr>
              <a:t>Based</a:t>
            </a:r>
            <a:r>
              <a:rPr lang="nl-NL" altLang="en-US" sz="1200" b="0" dirty="0">
                <a:latin typeface="Aptos Display" panose="020B0004020202020204" pitchFamily="34" charset="0"/>
                <a:ea typeface="Verdana" panose="020B0604030504040204" pitchFamily="34" charset="0"/>
              </a:rPr>
              <a:t> on </a:t>
            </a:r>
            <a:r>
              <a:rPr lang="nl-NL" altLang="en-US" sz="1200" b="0" dirty="0" err="1">
                <a:latin typeface="Aptos Display" panose="020B0004020202020204" pitchFamily="34" charset="0"/>
                <a:ea typeface="Verdana" panose="020B0604030504040204" pitchFamily="34" charset="0"/>
              </a:rPr>
              <a:t>our</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findings</a:t>
            </a:r>
            <a:r>
              <a:rPr lang="nl-NL" altLang="en-US" sz="1200" b="0" dirty="0">
                <a:latin typeface="Aptos Display" panose="020B0004020202020204" pitchFamily="34" charset="0"/>
                <a:ea typeface="Verdana" panose="020B0604030504040204" pitchFamily="34" charset="0"/>
              </a:rPr>
              <a:t> we </a:t>
            </a:r>
            <a:r>
              <a:rPr lang="nl-NL" altLang="en-US" sz="1200" b="0" dirty="0" err="1">
                <a:latin typeface="Aptos Display" panose="020B0004020202020204" pitchFamily="34" charset="0"/>
                <a:ea typeface="Verdana" panose="020B0604030504040204" pitchFamily="34" charset="0"/>
              </a:rPr>
              <a:t>conclude</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that</a:t>
            </a:r>
            <a:r>
              <a:rPr lang="nl-NL" altLang="en-US" sz="12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r>
              <a:rPr lang="nl-NL" altLang="en-US" sz="1200" b="0" dirty="0">
                <a:latin typeface="Aptos Display" panose="020B0004020202020204" pitchFamily="34" charset="0"/>
                <a:ea typeface="Verdana" panose="020B0604030504040204" pitchFamily="34" charset="0"/>
              </a:rPr>
              <a:t>5-aza-dC + </a:t>
            </a:r>
            <a:r>
              <a:rPr lang="nl-NL" altLang="en-US" sz="1200" b="0" dirty="0" err="1">
                <a:latin typeface="Aptos Display" panose="020B0004020202020204" pitchFamily="34" charset="0"/>
                <a:ea typeface="Verdana" panose="020B0604030504040204" pitchFamily="34" charset="0"/>
              </a:rPr>
              <a:t>Xist</a:t>
            </a:r>
            <a:r>
              <a:rPr lang="nl-NL" altLang="en-US" sz="1200" b="0" dirty="0">
                <a:latin typeface="Aptos Display" panose="020B0004020202020204" pitchFamily="34" charset="0"/>
                <a:ea typeface="Verdana" panose="020B0604030504040204" pitchFamily="34" charset="0"/>
              </a:rPr>
              <a:t> KD </a:t>
            </a:r>
            <a:r>
              <a:rPr lang="nl-NL" altLang="en-US" sz="1200" b="0" dirty="0" err="1">
                <a:latin typeface="Aptos Display" panose="020B0004020202020204" pitchFamily="34" charset="0"/>
                <a:ea typeface="Verdana" panose="020B0604030504040204" pitchFamily="34" charset="0"/>
              </a:rPr>
              <a:t>mediated</a:t>
            </a:r>
            <a:r>
              <a:rPr lang="nl-NL" altLang="en-US" sz="1200" b="0" dirty="0">
                <a:latin typeface="Aptos Display" panose="020B0004020202020204" pitchFamily="34" charset="0"/>
                <a:ea typeface="Verdana" panose="020B0604030504040204" pitchFamily="34" charset="0"/>
              </a:rPr>
              <a:t> X-</a:t>
            </a:r>
            <a:r>
              <a:rPr lang="nl-NL" altLang="en-US" sz="1200" b="0" dirty="0" err="1">
                <a:latin typeface="Aptos Display" panose="020B0004020202020204" pitchFamily="34" charset="0"/>
                <a:ea typeface="Verdana" panose="020B0604030504040204" pitchFamily="34" charset="0"/>
              </a:rPr>
              <a:t>reactivation</a:t>
            </a:r>
            <a:r>
              <a:rPr lang="nl-NL" altLang="en-US" sz="1200" b="0" dirty="0">
                <a:latin typeface="Aptos Display" panose="020B0004020202020204" pitchFamily="34" charset="0"/>
                <a:ea typeface="Verdana" panose="020B0604030504040204" pitchFamily="34" charset="0"/>
              </a:rPr>
              <a:t> leads </a:t>
            </a:r>
            <a:r>
              <a:rPr lang="nl-NL" altLang="en-US" sz="1200" b="0" dirty="0" err="1">
                <a:latin typeface="Aptos Display" panose="020B0004020202020204" pitchFamily="34" charset="0"/>
                <a:ea typeface="Verdana" panose="020B0604030504040204" pitchFamily="34" charset="0"/>
              </a:rPr>
              <a:t>to</a:t>
            </a:r>
            <a:r>
              <a:rPr lang="nl-NL" altLang="en-US" sz="1200" b="0" dirty="0">
                <a:latin typeface="Aptos Display" panose="020B0004020202020204" pitchFamily="34" charset="0"/>
                <a:ea typeface="Verdana" panose="020B0604030504040204" pitchFamily="34" charset="0"/>
              </a:rPr>
              <a:t> a small </a:t>
            </a:r>
            <a:r>
              <a:rPr lang="nl-NL" altLang="en-US" sz="1200" b="0" dirty="0" err="1">
                <a:latin typeface="Aptos Display" panose="020B0004020202020204" pitchFamily="34" charset="0"/>
                <a:ea typeface="Verdana" panose="020B0604030504040204" pitchFamily="34" charset="0"/>
              </a:rPr>
              <a:t>fraction</a:t>
            </a:r>
            <a:r>
              <a:rPr lang="nl-NL" altLang="en-US" sz="1200" b="0" dirty="0">
                <a:latin typeface="Aptos Display" panose="020B0004020202020204" pitchFamily="34" charset="0"/>
                <a:ea typeface="Verdana" panose="020B0604030504040204" pitchFamily="34" charset="0"/>
              </a:rPr>
              <a:t> of </a:t>
            </a:r>
            <a:r>
              <a:rPr lang="nl-NL" altLang="en-US" sz="1200" b="0" dirty="0" err="1">
                <a:latin typeface="Aptos Display" panose="020B0004020202020204" pitchFamily="34" charset="0"/>
                <a:ea typeface="Verdana" panose="020B0604030504040204" pitchFamily="34" charset="0"/>
              </a:rPr>
              <a:t>cells</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that</a:t>
            </a:r>
            <a:r>
              <a:rPr lang="nl-NL" altLang="en-US" sz="1200" b="0" dirty="0">
                <a:latin typeface="Aptos Display" panose="020B0004020202020204" pitchFamily="34" charset="0"/>
                <a:ea typeface="Verdana" panose="020B0604030504040204" pitchFamily="34" charset="0"/>
              </a:rPr>
              <a:t> display </a:t>
            </a:r>
            <a:r>
              <a:rPr lang="nl-NL" altLang="en-US" sz="1200" b="0" dirty="0" err="1">
                <a:latin typeface="Aptos Display" panose="020B0004020202020204" pitchFamily="34" charset="0"/>
                <a:ea typeface="Verdana" panose="020B0604030504040204" pitchFamily="34" charset="0"/>
              </a:rPr>
              <a:t>reactivation</a:t>
            </a:r>
            <a:r>
              <a:rPr lang="nl-NL" altLang="en-US" sz="1200" b="0" dirty="0">
                <a:latin typeface="Aptos Display" panose="020B0004020202020204" pitchFamily="34" charset="0"/>
                <a:ea typeface="Verdana" panose="020B0604030504040204" pitchFamily="34" charset="0"/>
              </a:rPr>
              <a:t> of </a:t>
            </a:r>
            <a:r>
              <a:rPr lang="nl-NL" altLang="en-US" sz="1200" b="0" dirty="0" err="1">
                <a:latin typeface="Aptos Display" panose="020B0004020202020204" pitchFamily="34" charset="0"/>
                <a:ea typeface="Verdana" panose="020B0604030504040204" pitchFamily="34" charset="0"/>
              </a:rPr>
              <a:t>the</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inactive</a:t>
            </a:r>
            <a:r>
              <a:rPr lang="nl-NL" altLang="en-US" sz="1200" b="0" dirty="0">
                <a:latin typeface="Aptos Display" panose="020B0004020202020204" pitchFamily="34" charset="0"/>
                <a:ea typeface="Verdana" panose="020B0604030504040204" pitchFamily="34" charset="0"/>
              </a:rPr>
              <a:t> MeCP2 gene.</a:t>
            </a:r>
          </a:p>
          <a:p>
            <a:pPr marL="342900" indent="-342900" eaLnBrk="1" hangingPunct="1">
              <a:buFont typeface="Arial" panose="020B0604020202020204" pitchFamily="34" charset="0"/>
              <a:buChar char="•"/>
            </a:pPr>
            <a:r>
              <a:rPr lang="nl-NL" altLang="en-US" sz="1200" b="0" dirty="0">
                <a:latin typeface="Aptos Display" panose="020B0004020202020204" pitchFamily="34" charset="0"/>
                <a:ea typeface="Verdana" panose="020B0604030504040204" pitchFamily="34" charset="0"/>
              </a:rPr>
              <a:t>The level of MeCP2 </a:t>
            </a:r>
            <a:r>
              <a:rPr lang="nl-NL" altLang="en-US" sz="1200" b="0" dirty="0" err="1">
                <a:latin typeface="Aptos Display" panose="020B0004020202020204" pitchFamily="34" charset="0"/>
                <a:ea typeface="Verdana" panose="020B0604030504040204" pitchFamily="34" charset="0"/>
              </a:rPr>
              <a:t>expression</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from</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the</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reactivated</a:t>
            </a:r>
            <a:r>
              <a:rPr lang="nl-NL" altLang="en-US" sz="1200" b="0" dirty="0">
                <a:latin typeface="Aptos Display" panose="020B0004020202020204" pitchFamily="34" charset="0"/>
                <a:ea typeface="Verdana" panose="020B0604030504040204" pitchFamily="34" charset="0"/>
              </a:rPr>
              <a:t> MeCP2 </a:t>
            </a:r>
            <a:r>
              <a:rPr lang="nl-NL" altLang="en-US" sz="1200" b="0" dirty="0" err="1">
                <a:latin typeface="Aptos Display" panose="020B0004020202020204" pitchFamily="34" charset="0"/>
                <a:ea typeface="Verdana" panose="020B0604030504040204" pitchFamily="34" charset="0"/>
              </a:rPr>
              <a:t>allele</a:t>
            </a:r>
            <a:r>
              <a:rPr lang="nl-NL" altLang="en-US" sz="1200" b="0" dirty="0">
                <a:latin typeface="Aptos Display" panose="020B0004020202020204" pitchFamily="34" charset="0"/>
                <a:ea typeface="Verdana" panose="020B0604030504040204" pitchFamily="34" charset="0"/>
              </a:rPr>
              <a:t> is </a:t>
            </a:r>
            <a:r>
              <a:rPr lang="nl-NL" altLang="en-US" sz="1200" b="0" dirty="0" err="1">
                <a:latin typeface="Aptos Display" panose="020B0004020202020204" pitchFamily="34" charset="0"/>
                <a:ea typeface="Verdana" panose="020B0604030504040204" pitchFamily="34" charset="0"/>
              </a:rPr>
              <a:t>very</a:t>
            </a:r>
            <a:r>
              <a:rPr lang="nl-NL" altLang="en-US" sz="1200" b="0" dirty="0">
                <a:latin typeface="Aptos Display" panose="020B0004020202020204" pitchFamily="34" charset="0"/>
                <a:ea typeface="Verdana" panose="020B0604030504040204" pitchFamily="34" charset="0"/>
              </a:rPr>
              <a:t> low. </a:t>
            </a:r>
          </a:p>
          <a:p>
            <a:pPr marL="342900" indent="-342900" eaLnBrk="1" hangingPunct="1">
              <a:buFont typeface="Arial" panose="020B0604020202020204" pitchFamily="34" charset="0"/>
              <a:buChar char="•"/>
            </a:pPr>
            <a:r>
              <a:rPr lang="nl-NL" altLang="en-US" sz="1200" b="0" dirty="0">
                <a:latin typeface="Aptos Display" panose="020B0004020202020204" pitchFamily="34" charset="0"/>
                <a:ea typeface="Verdana" panose="020B0604030504040204" pitchFamily="34" charset="0"/>
              </a:rPr>
              <a:t>5-aza-dC + </a:t>
            </a:r>
            <a:r>
              <a:rPr lang="nl-NL" altLang="en-US" sz="1200" b="0" dirty="0" err="1">
                <a:latin typeface="Aptos Display" panose="020B0004020202020204" pitchFamily="34" charset="0"/>
                <a:ea typeface="Verdana" panose="020B0604030504040204" pitchFamily="34" charset="0"/>
              </a:rPr>
              <a:t>Xist</a:t>
            </a:r>
            <a:r>
              <a:rPr lang="nl-NL" altLang="en-US" sz="1200" b="0" dirty="0">
                <a:latin typeface="Aptos Display" panose="020B0004020202020204" pitchFamily="34" charset="0"/>
                <a:ea typeface="Verdana" panose="020B0604030504040204" pitchFamily="34" charset="0"/>
              </a:rPr>
              <a:t> KD </a:t>
            </a:r>
            <a:r>
              <a:rPr lang="nl-NL" altLang="en-US" sz="1200" b="0" dirty="0" err="1">
                <a:latin typeface="Aptos Display" panose="020B0004020202020204" pitchFamily="34" charset="0"/>
                <a:ea typeface="Verdana" panose="020B0604030504040204" pitchFamily="34" charset="0"/>
              </a:rPr>
              <a:t>mediated</a:t>
            </a:r>
            <a:r>
              <a:rPr lang="nl-NL" altLang="en-US" sz="1200" b="0" dirty="0">
                <a:latin typeface="Aptos Display" panose="020B0004020202020204" pitchFamily="34" charset="0"/>
                <a:ea typeface="Verdana" panose="020B0604030504040204" pitchFamily="34" charset="0"/>
              </a:rPr>
              <a:t> X-</a:t>
            </a:r>
            <a:r>
              <a:rPr lang="nl-NL" altLang="en-US" sz="1200" b="0" dirty="0" err="1">
                <a:latin typeface="Aptos Display" panose="020B0004020202020204" pitchFamily="34" charset="0"/>
                <a:ea typeface="Verdana" panose="020B0604030504040204" pitchFamily="34" charset="0"/>
              </a:rPr>
              <a:t>reactivation</a:t>
            </a:r>
            <a:r>
              <a:rPr lang="nl-NL" altLang="en-US" sz="1200" b="0" dirty="0">
                <a:latin typeface="Aptos Display" panose="020B0004020202020204" pitchFamily="34" charset="0"/>
                <a:ea typeface="Verdana" panose="020B0604030504040204" pitchFamily="34" charset="0"/>
              </a:rPr>
              <a:t> leads </a:t>
            </a:r>
            <a:r>
              <a:rPr lang="nl-NL" altLang="en-US" sz="1200" b="0" dirty="0" err="1">
                <a:latin typeface="Aptos Display" panose="020B0004020202020204" pitchFamily="34" charset="0"/>
                <a:ea typeface="Verdana" panose="020B0604030504040204" pitchFamily="34" charset="0"/>
              </a:rPr>
              <a:t>to</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reactivation</a:t>
            </a:r>
            <a:r>
              <a:rPr lang="nl-NL" altLang="en-US" sz="1200" b="0" dirty="0">
                <a:latin typeface="Aptos Display" panose="020B0004020202020204" pitchFamily="34" charset="0"/>
                <a:ea typeface="Verdana" panose="020B0604030504040204" pitchFamily="34" charset="0"/>
              </a:rPr>
              <a:t> of </a:t>
            </a:r>
            <a:r>
              <a:rPr lang="nl-NL" altLang="en-US" sz="1200" b="0" dirty="0" err="1">
                <a:latin typeface="Aptos Display" panose="020B0004020202020204" pitchFamily="34" charset="0"/>
                <a:ea typeface="Verdana" panose="020B0604030504040204" pitchFamily="34" charset="0"/>
              </a:rPr>
              <a:t>many</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other</a:t>
            </a:r>
            <a:r>
              <a:rPr lang="nl-NL" altLang="en-US" sz="1200" b="0" dirty="0">
                <a:latin typeface="Aptos Display" panose="020B0004020202020204" pitchFamily="34" charset="0"/>
                <a:ea typeface="Verdana" panose="020B0604030504040204" pitchFamily="34" charset="0"/>
              </a:rPr>
              <a:t> X-</a:t>
            </a:r>
            <a:r>
              <a:rPr lang="nl-NL" altLang="en-US" sz="1200" b="0" dirty="0" err="1">
                <a:latin typeface="Aptos Display" panose="020B0004020202020204" pitchFamily="34" charset="0"/>
                <a:ea typeface="Verdana" panose="020B0604030504040204" pitchFamily="34" charset="0"/>
              </a:rPr>
              <a:t>linked</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genes</a:t>
            </a:r>
            <a:r>
              <a:rPr lang="nl-NL" altLang="en-US" sz="12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r>
              <a:rPr lang="nl-NL" altLang="en-US" sz="1200" b="0" dirty="0">
                <a:latin typeface="Aptos Display" panose="020B0004020202020204" pitchFamily="34" charset="0"/>
                <a:ea typeface="Verdana" panose="020B0604030504040204" pitchFamily="34" charset="0"/>
              </a:rPr>
              <a:t>X-</a:t>
            </a:r>
            <a:r>
              <a:rPr lang="nl-NL" altLang="en-US" sz="1200" b="0" dirty="0" err="1">
                <a:latin typeface="Aptos Display" panose="020B0004020202020204" pitchFamily="34" charset="0"/>
                <a:ea typeface="Verdana" panose="020B0604030504040204" pitchFamily="34" charset="0"/>
              </a:rPr>
              <a:t>reactivation</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corresponds</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with</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higher</a:t>
            </a:r>
            <a:r>
              <a:rPr lang="nl-NL" altLang="en-US" sz="1200" b="0" dirty="0">
                <a:latin typeface="Aptos Display" panose="020B0004020202020204" pitchFamily="34" charset="0"/>
                <a:ea typeface="Verdana" panose="020B0604030504040204" pitchFamily="34" charset="0"/>
              </a:rPr>
              <a:t> order </a:t>
            </a:r>
            <a:r>
              <a:rPr lang="nl-NL" altLang="en-US" sz="1200" b="0" dirty="0" err="1">
                <a:latin typeface="Aptos Display" panose="020B0004020202020204" pitchFamily="34" charset="0"/>
                <a:ea typeface="Verdana" panose="020B0604030504040204" pitchFamily="34" charset="0"/>
              </a:rPr>
              <a:t>chromatin</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structure</a:t>
            </a:r>
            <a:r>
              <a:rPr lang="nl-NL" altLang="en-US" sz="1200" b="0" dirty="0">
                <a:latin typeface="Aptos Display" panose="020B0004020202020204" pitchFamily="34" charset="0"/>
                <a:ea typeface="Verdana" panose="020B0604030504040204" pitchFamily="34" charset="0"/>
              </a:rPr>
              <a:t>, SINE </a:t>
            </a:r>
            <a:r>
              <a:rPr lang="nl-NL" altLang="en-US" sz="1200" b="0" dirty="0" err="1">
                <a:latin typeface="Aptos Display" panose="020B0004020202020204" pitchFamily="34" charset="0"/>
                <a:ea typeface="Verdana" panose="020B0604030504040204" pitchFamily="34" charset="0"/>
              </a:rPr>
              <a:t>density</a:t>
            </a:r>
            <a:r>
              <a:rPr lang="nl-NL" altLang="en-US" sz="1200" b="0" dirty="0">
                <a:latin typeface="Aptos Display" panose="020B0004020202020204" pitchFamily="34" charset="0"/>
                <a:ea typeface="Verdana" panose="020B0604030504040204" pitchFamily="34" charset="0"/>
              </a:rPr>
              <a:t> and gene </a:t>
            </a:r>
            <a:r>
              <a:rPr lang="nl-NL" altLang="en-US" sz="1200" b="0" dirty="0" err="1">
                <a:latin typeface="Aptos Display" panose="020B0004020202020204" pitchFamily="34" charset="0"/>
                <a:ea typeface="Verdana" panose="020B0604030504040204" pitchFamily="34" charset="0"/>
              </a:rPr>
              <a:t>activity</a:t>
            </a:r>
            <a:r>
              <a:rPr lang="nl-NL" altLang="en-US" sz="1200" b="0" dirty="0">
                <a:latin typeface="Aptos Display" panose="020B0004020202020204" pitchFamily="34" charset="0"/>
                <a:ea typeface="Verdana" panose="020B0604030504040204" pitchFamily="34" charset="0"/>
              </a:rPr>
              <a:t> on </a:t>
            </a:r>
            <a:r>
              <a:rPr lang="nl-NL" altLang="en-US" sz="1200" b="0" dirty="0" err="1">
                <a:latin typeface="Aptos Display" panose="020B0004020202020204" pitchFamily="34" charset="0"/>
                <a:ea typeface="Verdana" panose="020B0604030504040204" pitchFamily="34" charset="0"/>
              </a:rPr>
              <a:t>the</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active</a:t>
            </a:r>
            <a:r>
              <a:rPr lang="nl-NL" altLang="en-US" sz="1200" b="0" dirty="0">
                <a:latin typeface="Aptos Display" panose="020B0004020202020204" pitchFamily="34" charset="0"/>
                <a:ea typeface="Verdana" panose="020B0604030504040204" pitchFamily="34" charset="0"/>
              </a:rPr>
              <a:t> X.</a:t>
            </a:r>
          </a:p>
          <a:p>
            <a:pPr marL="342900" indent="-342900" eaLnBrk="1" hangingPunct="1">
              <a:buFont typeface="Arial" panose="020B0604020202020204" pitchFamily="34" charset="0"/>
              <a:buChar char="•"/>
            </a:pPr>
            <a:r>
              <a:rPr lang="nl-NL" altLang="en-US" sz="1200" b="0" dirty="0">
                <a:latin typeface="Aptos Display" panose="020B0004020202020204" pitchFamily="34" charset="0"/>
                <a:ea typeface="Verdana" panose="020B0604030504040204" pitchFamily="34" charset="0"/>
              </a:rPr>
              <a:t>A mouse model </a:t>
            </a:r>
            <a:r>
              <a:rPr lang="nl-NL" altLang="en-US" sz="1200" b="0" dirty="0" err="1">
                <a:latin typeface="Aptos Display" panose="020B0004020202020204" pitchFamily="34" charset="0"/>
                <a:ea typeface="Verdana" panose="020B0604030504040204" pitchFamily="34" charset="0"/>
              </a:rPr>
              <a:t>for</a:t>
            </a:r>
            <a:r>
              <a:rPr lang="nl-NL" altLang="en-US" sz="1200" b="0" dirty="0">
                <a:latin typeface="Aptos Display" panose="020B0004020202020204" pitchFamily="34" charset="0"/>
                <a:ea typeface="Verdana" panose="020B0604030504040204" pitchFamily="34" charset="0"/>
              </a:rPr>
              <a:t> X </a:t>
            </a:r>
            <a:r>
              <a:rPr lang="nl-NL" altLang="en-US" sz="1200" b="0" dirty="0" err="1">
                <a:latin typeface="Aptos Display" panose="020B0004020202020204" pitchFamily="34" charset="0"/>
                <a:ea typeface="Verdana" panose="020B0604030504040204" pitchFamily="34" charset="0"/>
              </a:rPr>
              <a:t>reactivation</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screens</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licensed</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by</a:t>
            </a:r>
            <a:r>
              <a:rPr lang="nl-NL" altLang="en-US" sz="1200" b="0" dirty="0">
                <a:latin typeface="Aptos Display" panose="020B0004020202020204" pitchFamily="34" charset="0"/>
                <a:ea typeface="Verdana" panose="020B0604030504040204" pitchFamily="34" charset="0"/>
              </a:rPr>
              <a:t> 3 companies </a:t>
            </a:r>
            <a:r>
              <a:rPr lang="nl-NL" altLang="en-US" sz="1200" b="0" dirty="0" err="1">
                <a:latin typeface="Aptos Display" panose="020B0004020202020204" pitchFamily="34" charset="0"/>
                <a:ea typeface="Verdana" panose="020B0604030504040204" pitchFamily="34" charset="0"/>
              </a:rPr>
              <a:t>for</a:t>
            </a:r>
            <a:r>
              <a:rPr lang="nl-NL" altLang="en-US" sz="1200" b="0" dirty="0">
                <a:latin typeface="Aptos Display" panose="020B0004020202020204" pitchFamily="34" charset="0"/>
                <a:ea typeface="Verdana" panose="020B0604030504040204" pitchFamily="34" charset="0"/>
              </a:rPr>
              <a:t> compound </a:t>
            </a:r>
            <a:r>
              <a:rPr lang="nl-NL" altLang="en-US" sz="1200" b="0" dirty="0" err="1">
                <a:latin typeface="Aptos Display" panose="020B0004020202020204" pitchFamily="34" charset="0"/>
                <a:ea typeface="Verdana" panose="020B0604030504040204" pitchFamily="34" charset="0"/>
              </a:rPr>
              <a:t>screens</a:t>
            </a:r>
            <a:r>
              <a:rPr lang="nl-NL" altLang="en-US" sz="12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endParaRPr lang="nl-NL" altLang="en-US" sz="1200" b="0" dirty="0">
              <a:latin typeface="Aptos Display" panose="020B0004020202020204" pitchFamily="34" charset="0"/>
              <a:ea typeface="Verdana" panose="020B0604030504040204" pitchFamily="34" charset="0"/>
            </a:endParaRPr>
          </a:p>
          <a:p>
            <a:pPr eaLnBrk="1" hangingPunct="1"/>
            <a:r>
              <a:rPr lang="nl-NL" altLang="en-US" sz="1200" b="0" dirty="0" err="1">
                <a:latin typeface="Aptos Display" panose="020B0004020202020204" pitchFamily="34" charset="0"/>
                <a:ea typeface="Verdana" panose="020B0604030504040204" pitchFamily="34" charset="0"/>
              </a:rPr>
              <a:t>Future</a:t>
            </a:r>
            <a:r>
              <a:rPr lang="nl-NL" altLang="en-US" sz="12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r>
              <a:rPr lang="nl-NL" altLang="en-US" sz="1200" b="0" dirty="0" err="1">
                <a:latin typeface="Aptos Display" panose="020B0004020202020204" pitchFamily="34" charset="0"/>
                <a:ea typeface="Verdana" panose="020B0604030504040204" pitchFamily="34" charset="0"/>
              </a:rPr>
              <a:t>Reactivation</a:t>
            </a:r>
            <a:r>
              <a:rPr lang="nl-NL" altLang="en-US" sz="1200" b="0" dirty="0">
                <a:latin typeface="Aptos Display" panose="020B0004020202020204" pitchFamily="34" charset="0"/>
                <a:ea typeface="Verdana" panose="020B0604030504040204" pitchFamily="34" charset="0"/>
              </a:rPr>
              <a:t> of </a:t>
            </a:r>
            <a:r>
              <a:rPr lang="nl-NL" altLang="en-US" sz="1200" b="0" dirty="0" err="1">
                <a:latin typeface="Aptos Display" panose="020B0004020202020204" pitchFamily="34" charset="0"/>
                <a:ea typeface="Verdana" panose="020B0604030504040204" pitchFamily="34" charset="0"/>
              </a:rPr>
              <a:t>many</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other</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genes</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might</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be</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detrimental</a:t>
            </a:r>
            <a:r>
              <a:rPr lang="nl-NL" altLang="en-US" sz="12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r>
              <a:rPr lang="nl-NL" altLang="en-US" sz="1200" b="0" dirty="0" err="1">
                <a:latin typeface="Aptos Display" panose="020B0004020202020204" pitchFamily="34" charset="0"/>
                <a:ea typeface="Verdana" panose="020B0604030504040204" pitchFamily="34" charset="0"/>
              </a:rPr>
              <a:t>Therefore</a:t>
            </a:r>
            <a:r>
              <a:rPr lang="nl-NL" altLang="en-US" sz="1200" b="0" dirty="0">
                <a:latin typeface="Aptos Display" panose="020B0004020202020204" pitchFamily="34" charset="0"/>
                <a:ea typeface="Verdana" panose="020B0604030504040204" pitchFamily="34" charset="0"/>
              </a:rPr>
              <a:t> we </a:t>
            </a:r>
            <a:r>
              <a:rPr lang="nl-NL" altLang="en-US" sz="1200" b="0" dirty="0" err="1">
                <a:latin typeface="Aptos Display" panose="020B0004020202020204" pitchFamily="34" charset="0"/>
                <a:ea typeface="Verdana" panose="020B0604030504040204" pitchFamily="34" charset="0"/>
              </a:rPr>
              <a:t>may</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opt</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for</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targeted</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strategies</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using</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inhibition</a:t>
            </a:r>
            <a:r>
              <a:rPr lang="nl-NL" altLang="en-US" sz="1200" b="0" dirty="0">
                <a:latin typeface="Aptos Display" panose="020B0004020202020204" pitchFamily="34" charset="0"/>
                <a:ea typeface="Verdana" panose="020B0604030504040204" pitchFamily="34" charset="0"/>
              </a:rPr>
              <a:t> of </a:t>
            </a:r>
            <a:r>
              <a:rPr lang="nl-NL" altLang="en-US" sz="1200" b="0" dirty="0" err="1">
                <a:latin typeface="Aptos Display" panose="020B0004020202020204" pitchFamily="34" charset="0"/>
                <a:ea typeface="Verdana" panose="020B0604030504040204" pitchFamily="34" charset="0"/>
              </a:rPr>
              <a:t>Xist</a:t>
            </a:r>
            <a:r>
              <a:rPr lang="nl-NL" altLang="en-US" sz="1200" b="0" dirty="0">
                <a:latin typeface="Aptos Display" panose="020B0004020202020204" pitchFamily="34" charset="0"/>
                <a:ea typeface="Verdana" panose="020B0604030504040204" pitchFamily="34" charset="0"/>
              </a:rPr>
              <a:t> and </a:t>
            </a:r>
            <a:r>
              <a:rPr lang="nl-NL" altLang="en-US" sz="1200" b="0" dirty="0" err="1">
                <a:latin typeface="Aptos Display" panose="020B0004020202020204" pitchFamily="34" charset="0"/>
                <a:ea typeface="Verdana" panose="020B0604030504040204" pitchFamily="34" charset="0"/>
              </a:rPr>
              <a:t>Crispr</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mediated</a:t>
            </a:r>
            <a:r>
              <a:rPr lang="nl-NL" altLang="en-US" sz="1200" b="0" dirty="0">
                <a:latin typeface="Aptos Display" panose="020B0004020202020204" pitchFamily="34" charset="0"/>
                <a:ea typeface="Verdana" panose="020B0604030504040204" pitchFamily="34" charset="0"/>
              </a:rPr>
              <a:t> </a:t>
            </a:r>
            <a:r>
              <a:rPr lang="nl-NL" altLang="en-US" sz="1200" b="0" dirty="0" err="1">
                <a:latin typeface="Aptos Display" panose="020B0004020202020204" pitchFamily="34" charset="0"/>
                <a:ea typeface="Verdana" panose="020B0604030504040204" pitchFamily="34" charset="0"/>
              </a:rPr>
              <a:t>activation</a:t>
            </a:r>
            <a:r>
              <a:rPr lang="nl-NL" altLang="en-US" sz="1200" b="0" dirty="0">
                <a:latin typeface="Aptos Display" panose="020B0004020202020204" pitchFamily="34" charset="0"/>
                <a:ea typeface="Verdana" panose="020B0604030504040204" pitchFamily="34" charset="0"/>
              </a:rPr>
              <a:t> of MeCP2.</a:t>
            </a:r>
          </a:p>
          <a:p>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25</a:t>
            </a:fld>
            <a:endParaRPr lang="en-NL"/>
          </a:p>
        </p:txBody>
      </p:sp>
    </p:spTree>
    <p:extLst>
      <p:ext uri="{BB962C8B-B14F-4D97-AF65-F5344CB8AC3E}">
        <p14:creationId xmlns:p14="http://schemas.microsoft.com/office/powerpoint/2010/main" val="2744590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moment we are generating human model systems to study X-reactivation. Cristina Gontan who leads this research group generated human </a:t>
            </a:r>
            <a:r>
              <a:rPr lang="en-GB" dirty="0" err="1"/>
              <a:t>iPS</a:t>
            </a:r>
            <a:r>
              <a:rPr lang="en-GB" dirty="0"/>
              <a:t> cells with a similar MeCP2 activity reporter, and differentiated these into neurons but also brain organoids.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26</a:t>
            </a:fld>
            <a:endParaRPr lang="en-NL"/>
          </a:p>
        </p:txBody>
      </p:sp>
    </p:spTree>
    <p:extLst>
      <p:ext uri="{BB962C8B-B14F-4D97-AF65-F5344CB8AC3E}">
        <p14:creationId xmlns:p14="http://schemas.microsoft.com/office/powerpoint/2010/main" val="958960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will study neural activity in cultures with neurons that are MeCP2 wildtype and knockout.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27</a:t>
            </a:fld>
            <a:endParaRPr lang="en-NL"/>
          </a:p>
        </p:txBody>
      </p:sp>
    </p:spTree>
    <p:extLst>
      <p:ext uri="{BB962C8B-B14F-4D97-AF65-F5344CB8AC3E}">
        <p14:creationId xmlns:p14="http://schemas.microsoft.com/office/powerpoint/2010/main" val="245784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will measure the activity on micro-electrode arrays.</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28</a:t>
            </a:fld>
            <a:endParaRPr lang="en-NL"/>
          </a:p>
        </p:txBody>
      </p:sp>
    </p:spTree>
    <p:extLst>
      <p:ext uri="{BB962C8B-B14F-4D97-AF65-F5344CB8AC3E}">
        <p14:creationId xmlns:p14="http://schemas.microsoft.com/office/powerpoint/2010/main" val="4163319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in this setting we could like to screen and validate compounds.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29</a:t>
            </a:fld>
            <a:endParaRPr lang="en-NL"/>
          </a:p>
        </p:txBody>
      </p:sp>
    </p:spTree>
    <p:extLst>
      <p:ext uri="{BB962C8B-B14F-4D97-AF65-F5344CB8AC3E}">
        <p14:creationId xmlns:p14="http://schemas.microsoft.com/office/powerpoint/2010/main" val="185380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just would like to give you one example of a disease, Down syndrome, where the dosage of a very small chromosome 21 is 1.5 times that of what is normal already having a significant effect. So yes dosage does matter.</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4</a:t>
            </a:fld>
            <a:endParaRPr lang="en-NL"/>
          </a:p>
        </p:txBody>
      </p:sp>
    </p:spTree>
    <p:extLst>
      <p:ext uri="{BB962C8B-B14F-4D97-AF65-F5344CB8AC3E}">
        <p14:creationId xmlns:p14="http://schemas.microsoft.com/office/powerpoint/2010/main" val="3850760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therefore that during evolution of our sex chromosomes genes that were lost from the Y chromosome where upregulated on the remaining X chromosome. This was important for male cells, but created a problem in female cells that now express X linked genes at double the dose which would be lethal.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5</a:t>
            </a:fld>
            <a:endParaRPr lang="en-NL"/>
          </a:p>
        </p:txBody>
      </p:sp>
    </p:spTree>
    <p:extLst>
      <p:ext uri="{BB962C8B-B14F-4D97-AF65-F5344CB8AC3E}">
        <p14:creationId xmlns:p14="http://schemas.microsoft.com/office/powerpoint/2010/main" val="186047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therefore that another compensatory system evolved to deal with this problem, and that is X chromosome inactivation. This process leads to inactivation of one X chromosome in every female cell that is visible by light microscopy as the Barr body.</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6</a:t>
            </a:fld>
            <a:endParaRPr lang="en-NL"/>
          </a:p>
        </p:txBody>
      </p:sp>
    </p:spTree>
    <p:extLst>
      <p:ext uri="{BB962C8B-B14F-4D97-AF65-F5344CB8AC3E}">
        <p14:creationId xmlns:p14="http://schemas.microsoft.com/office/powerpoint/2010/main" val="183923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mice X chromosome inactivation comes in two flavours; imprinted X chromosome inactivation is initiated very early during development, at the eight cell stage, and leads to inactivation of the X chromosome that was inherited from father. A little later in the blastocyst cells that will form the embryo will reactivate the inactive X chromosome, which is followed by initiation of another </a:t>
            </a:r>
            <a:r>
              <a:rPr lang="en-GB" dirty="0" err="1"/>
              <a:t>roend</a:t>
            </a:r>
            <a:r>
              <a:rPr lang="en-GB" dirty="0"/>
              <a:t> of X chromosome inactivation which is random with respect to the parental origin of the X chromosome. Once the inactive X chromosome is established this will remain inactive throughout life, also during cell division.</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7</a:t>
            </a:fld>
            <a:endParaRPr lang="en-NL"/>
          </a:p>
        </p:txBody>
      </p:sp>
    </p:spTree>
    <p:extLst>
      <p:ext uri="{BB962C8B-B14F-4D97-AF65-F5344CB8AC3E}">
        <p14:creationId xmlns:p14="http://schemas.microsoft.com/office/powerpoint/2010/main" val="1235479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evolution of our sex chromosomes has enormous consequences with respect to health and disease. For instance, every mutation that affects the functioning of a gene will lead to a phenotype and possibly a disease in males, as they do not have a reserve copy of this gene. In contrast in women the effect of an X-linked mutation is more difficult to predict. </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8</a:t>
            </a:fld>
            <a:endParaRPr lang="en-NL"/>
          </a:p>
        </p:txBody>
      </p:sp>
    </p:spTree>
    <p:extLst>
      <p:ext uri="{BB962C8B-B14F-4D97-AF65-F5344CB8AC3E}">
        <p14:creationId xmlns:p14="http://schemas.microsoft.com/office/powerpoint/2010/main" val="3865295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mutations affect the functioning of a gene that is crucial for survival and these cells are selected against. Other mutations only affect survival of a specific cell type, and these cells may be selected against. Finally, there are mutations in genes where the development of cell types is not affected but where the function of a cell type may be affected, in case of MeCP2 resulting in Rett syndrome. However, here things become complicated because the effect of the mutation is dependent on the randomness of the X inactivation process, which follows a Gaussian curve, where some girls will be much more affected than others.</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9</a:t>
            </a:fld>
            <a:endParaRPr lang="en-NL"/>
          </a:p>
        </p:txBody>
      </p:sp>
    </p:spTree>
    <p:extLst>
      <p:ext uri="{BB962C8B-B14F-4D97-AF65-F5344CB8AC3E}">
        <p14:creationId xmlns:p14="http://schemas.microsoft.com/office/powerpoint/2010/main" val="1530946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time ago we tried to understand this skewing of X chromosome inactivation, and whether we can predict this by examining skewing of X inactivation in accessible tissues such as blood, swabs and hair follicle and relating this to skewing in organs of several women that we studied. What this study showed is yes the skewing ratio’s correlate but in several women there is a clear deviation in specific organs, and that there is not a good predictor for skewing. In addition, we studied the patch size in women. In calico cats we can clearly see the consequence of X chromosome inactivation and clonal propagation, where each patch is build up of the progeny of a single cell. What our study shows is that in women the patch size is very small in several organs that we studied (very different from the calico cat).</a:t>
            </a:r>
            <a:endParaRPr lang="en-NL" dirty="0"/>
          </a:p>
        </p:txBody>
      </p:sp>
      <p:sp>
        <p:nvSpPr>
          <p:cNvPr id="4" name="Slide Number Placeholder 3"/>
          <p:cNvSpPr>
            <a:spLocks noGrp="1"/>
          </p:cNvSpPr>
          <p:nvPr>
            <p:ph type="sldNum" sz="quarter" idx="5"/>
          </p:nvPr>
        </p:nvSpPr>
        <p:spPr/>
        <p:txBody>
          <a:bodyPr/>
          <a:lstStyle/>
          <a:p>
            <a:fld id="{40A518DA-AC0D-4061-91AF-C4CFCD5B4A53}" type="slidenum">
              <a:rPr lang="en-NL" smtClean="0"/>
              <a:t>10</a:t>
            </a:fld>
            <a:endParaRPr lang="en-NL"/>
          </a:p>
        </p:txBody>
      </p:sp>
    </p:spTree>
    <p:extLst>
      <p:ext uri="{BB962C8B-B14F-4D97-AF65-F5344CB8AC3E}">
        <p14:creationId xmlns:p14="http://schemas.microsoft.com/office/powerpoint/2010/main" val="342266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4AC9-0244-4719-9A14-83D0189A03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DAB44A99-4602-4AD8-90C3-ACBD7DB600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6C39A35D-574E-4A6A-B75F-63C5BBB21098}"/>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5" name="Footer Placeholder 4">
            <a:extLst>
              <a:ext uri="{FF2B5EF4-FFF2-40B4-BE49-F238E27FC236}">
                <a16:creationId xmlns:a16="http://schemas.microsoft.com/office/drawing/2014/main" id="{77DA7DFB-9E33-4A27-86D3-1D13C18B916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2F0D9BD-F5C7-47BE-92E6-57ED0DD88093}"/>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1722666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C75A-6172-4BE4-8664-F08BC7D6E47B}"/>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ABE18372-70A9-4A98-9C75-49B1CCF86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B0E5D72-2EC7-4842-A965-BE41859BCE53}"/>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5" name="Footer Placeholder 4">
            <a:extLst>
              <a:ext uri="{FF2B5EF4-FFF2-40B4-BE49-F238E27FC236}">
                <a16:creationId xmlns:a16="http://schemas.microsoft.com/office/drawing/2014/main" id="{87F4FEEA-4213-4642-A6EE-05A09E14740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E27DBCD-09D5-4DF3-BAC0-0A52A4CF2EEE}"/>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366448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77E63-4C62-4C58-A8DD-D053F8595A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CCAB5B81-5D49-469E-8BCE-1BD4E6FD4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85AD21F-E32D-4815-85AA-DF63D448B98A}"/>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5" name="Footer Placeholder 4">
            <a:extLst>
              <a:ext uri="{FF2B5EF4-FFF2-40B4-BE49-F238E27FC236}">
                <a16:creationId xmlns:a16="http://schemas.microsoft.com/office/drawing/2014/main" id="{F572BB10-EF05-439B-9F67-5CE97A8147F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5939D46-5062-47B1-824B-D763B0D129A8}"/>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276236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4A31C-7AD4-4C00-A2D7-48F19BAC5756}"/>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08BD60BE-D88C-4784-9A67-9A3357198D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AFBE3135-6E8D-4508-B2D6-69D2E5DEE2BB}"/>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5" name="Footer Placeholder 4">
            <a:extLst>
              <a:ext uri="{FF2B5EF4-FFF2-40B4-BE49-F238E27FC236}">
                <a16:creationId xmlns:a16="http://schemas.microsoft.com/office/drawing/2014/main" id="{28B242E8-3A10-41FE-94E1-BCEF8791DDA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C6C9876-7E87-4678-AF5F-FE1A5113463B}"/>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57454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8290-3DC3-43FF-A417-BE289A17F7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71D8C528-2FEA-4332-8C04-A51C72A02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A6D8EC-504F-467C-81F0-E450B169A716}"/>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5" name="Footer Placeholder 4">
            <a:extLst>
              <a:ext uri="{FF2B5EF4-FFF2-40B4-BE49-F238E27FC236}">
                <a16:creationId xmlns:a16="http://schemas.microsoft.com/office/drawing/2014/main" id="{B00D72F8-EE4C-4F06-8E51-D69B4B43E8C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6701F2F-2687-4EF6-9F3D-BC376543B714}"/>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341413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E09-89F3-4711-B546-4C43F9FCB218}"/>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3D542B43-3635-4437-9065-90944AD98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FC50B963-AF37-46DF-B79B-AFF0F222D0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DC7B5C7-D175-4CF0-B33A-701F3AFB8080}"/>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6" name="Footer Placeholder 5">
            <a:extLst>
              <a:ext uri="{FF2B5EF4-FFF2-40B4-BE49-F238E27FC236}">
                <a16:creationId xmlns:a16="http://schemas.microsoft.com/office/drawing/2014/main" id="{9053D3B5-4C88-4174-830A-04DBB022CBC8}"/>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F074295-F4AD-48AA-A969-178FEDB616DB}"/>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3825856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2B59-6DF3-4ADE-8BDB-ECA1CE50206A}"/>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5AAA1AC7-376F-4B23-8DD7-6CDF1FC53D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937DB6-ADC7-4713-8DB5-BE88BC92F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DBD09A5B-3985-4621-A134-69F86168B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B07137-28EB-4623-9FE9-A821D34AC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172A1A30-9BE8-42A8-8A1F-45627A2EAB46}"/>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8" name="Footer Placeholder 7">
            <a:extLst>
              <a:ext uri="{FF2B5EF4-FFF2-40B4-BE49-F238E27FC236}">
                <a16:creationId xmlns:a16="http://schemas.microsoft.com/office/drawing/2014/main" id="{66B421AA-668E-48A4-9551-B5306DF98C9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B58CE72-9A9D-46F1-85A8-50CE47A0C966}"/>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3436024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CAC1-9D87-4294-BFA4-0D7903E0ABD5}"/>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54CE64EE-B45E-4A26-BDD7-D2A6E9897E99}"/>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4" name="Footer Placeholder 3">
            <a:extLst>
              <a:ext uri="{FF2B5EF4-FFF2-40B4-BE49-F238E27FC236}">
                <a16:creationId xmlns:a16="http://schemas.microsoft.com/office/drawing/2014/main" id="{6041991F-F3EB-4790-987C-E59628DEE99D}"/>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A9FD6CC3-A328-4138-9A26-3FC182B36029}"/>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213822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6A25E-FDF5-4B3E-8A5A-DE44020D6B05}"/>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3" name="Footer Placeholder 2">
            <a:extLst>
              <a:ext uri="{FF2B5EF4-FFF2-40B4-BE49-F238E27FC236}">
                <a16:creationId xmlns:a16="http://schemas.microsoft.com/office/drawing/2014/main" id="{F7479F20-D817-4844-B06E-50022373211B}"/>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45A3C232-410E-4383-9515-5C8D9E442236}"/>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329161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3884-B53B-4616-964A-F36DF91E4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EF332ABE-AB41-4915-98D6-018E37A584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C9014B2C-63A3-4053-B3E1-6D19E15B1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8FD3E-5ABE-4DFB-BAC8-970B52E4C719}"/>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6" name="Footer Placeholder 5">
            <a:extLst>
              <a:ext uri="{FF2B5EF4-FFF2-40B4-BE49-F238E27FC236}">
                <a16:creationId xmlns:a16="http://schemas.microsoft.com/office/drawing/2014/main" id="{50F28F85-D0FB-4761-B1B8-8BB078A4F6E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DE0B958-2434-4473-952C-E819ADA84E91}"/>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280328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5A4D-A0B1-4709-A5F4-AE4CBE439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A30B4CE0-A2F4-47A1-87D9-25418FE3DE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6C66CAD6-D380-4627-B6CD-3CD06421D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FFE6F-274C-4D33-92F1-5E6B63B0A194}"/>
              </a:ext>
            </a:extLst>
          </p:cNvPr>
          <p:cNvSpPr>
            <a:spLocks noGrp="1"/>
          </p:cNvSpPr>
          <p:nvPr>
            <p:ph type="dt" sz="half" idx="10"/>
          </p:nvPr>
        </p:nvSpPr>
        <p:spPr/>
        <p:txBody>
          <a:bodyPr/>
          <a:lstStyle/>
          <a:p>
            <a:fld id="{8939C78C-6AA6-4EB9-9EFF-A6B1C37756CB}" type="datetimeFigureOut">
              <a:rPr lang="en-NL" smtClean="0"/>
              <a:t>02/10/2023</a:t>
            </a:fld>
            <a:endParaRPr lang="en-NL"/>
          </a:p>
        </p:txBody>
      </p:sp>
      <p:sp>
        <p:nvSpPr>
          <p:cNvPr id="6" name="Footer Placeholder 5">
            <a:extLst>
              <a:ext uri="{FF2B5EF4-FFF2-40B4-BE49-F238E27FC236}">
                <a16:creationId xmlns:a16="http://schemas.microsoft.com/office/drawing/2014/main" id="{6A28818B-C1BF-400D-9AD4-846E6759490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4ED56C75-7D76-4CCE-942D-D0C7CEF190F0}"/>
              </a:ext>
            </a:extLst>
          </p:cNvPr>
          <p:cNvSpPr>
            <a:spLocks noGrp="1"/>
          </p:cNvSpPr>
          <p:nvPr>
            <p:ph type="sldNum" sz="quarter" idx="12"/>
          </p:nvPr>
        </p:nvSpPr>
        <p:spPr/>
        <p:txBody>
          <a:bodyPr/>
          <a:lstStyle/>
          <a:p>
            <a:fld id="{E9FAFAA3-D618-43C6-A534-DCAC05FD4B51}" type="slidenum">
              <a:rPr lang="en-NL" smtClean="0"/>
              <a:t>‹#›</a:t>
            </a:fld>
            <a:endParaRPr lang="en-NL"/>
          </a:p>
        </p:txBody>
      </p:sp>
    </p:spTree>
    <p:extLst>
      <p:ext uri="{BB962C8B-B14F-4D97-AF65-F5344CB8AC3E}">
        <p14:creationId xmlns:p14="http://schemas.microsoft.com/office/powerpoint/2010/main" val="13534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C5413E-AEF9-439A-9788-B0EFC9DBD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9B982D7B-3DA7-42ED-97CF-19B66F1CF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4D2CFDF0-9130-4E88-AE58-056E70CA7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9C78C-6AA6-4EB9-9EFF-A6B1C37756CB}" type="datetimeFigureOut">
              <a:rPr lang="en-NL" smtClean="0"/>
              <a:t>02/10/2023</a:t>
            </a:fld>
            <a:endParaRPr lang="en-NL"/>
          </a:p>
        </p:txBody>
      </p:sp>
      <p:sp>
        <p:nvSpPr>
          <p:cNvPr id="5" name="Footer Placeholder 4">
            <a:extLst>
              <a:ext uri="{FF2B5EF4-FFF2-40B4-BE49-F238E27FC236}">
                <a16:creationId xmlns:a16="http://schemas.microsoft.com/office/drawing/2014/main" id="{4D31346C-2E46-47D5-A788-09691BE89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43DD164E-9E4F-4A2A-92E2-B204A9B9C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AFAA3-D618-43C6-A534-DCAC05FD4B51}" type="slidenum">
              <a:rPr lang="en-NL" smtClean="0"/>
              <a:t>‹#›</a:t>
            </a:fld>
            <a:endParaRPr lang="en-NL"/>
          </a:p>
        </p:txBody>
      </p:sp>
    </p:spTree>
    <p:extLst>
      <p:ext uri="{BB962C8B-B14F-4D97-AF65-F5344CB8AC3E}">
        <p14:creationId xmlns:p14="http://schemas.microsoft.com/office/powerpoint/2010/main" val="2161285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www.google.nl/url?sa=i&amp;rct=j&amp;q=&amp;esrc=s&amp;source=images&amp;cd=&amp;ved=0ahUKEwibif3QtL3LAhVqJ5oKHVyfCMoQjRwIBw&amp;url=http://wallpapers-achtergronden.blogspot.com/2010/12/katten-achtergronden-katten-wallpapers.html&amp;psig=AFQjCNHX6MhxedaegWutTyahHD9Pli7Fqw&amp;ust=1457949857347376"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tif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tif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60.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5.jpeg"/><Relationship Id="rId4" Type="http://schemas.openxmlformats.org/officeDocument/2006/relationships/hyperlink" Target="http://www.google.nl/url?sa=i&amp;rct=j&amp;q=&amp;esrc=s&amp;frm=1&amp;source=images&amp;cd=&amp;cad=rja&amp;docid=vZRnLR1m1mgQtM&amp;tbnid=0buViIGL9YcxPM:&amp;ved=0CAUQjRw&amp;url=http://ephor.artsennet.nl/Nieuwsartikel/Logo-ZonMw.htm&amp;ei=3nPKUomIGujA0QW22IDIDw&amp;bvm=bv.58187178,d.ZGU&amp;psig=AFQjCNG_-qFGzN97FF1jhXeipRLDQd3WQQ&amp;ust=1389086039400323"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obbels B&amp;C fade Dots White copy"/>
          <p:cNvPicPr>
            <a:picLocks noChangeAspect="1" noChangeArrowheads="1"/>
          </p:cNvPicPr>
          <p:nvPr/>
        </p:nvPicPr>
        <p:blipFill rotWithShape="1">
          <a:blip r:embed="rId2">
            <a:extLst>
              <a:ext uri="{28A0092B-C50C-407E-A947-70E740481C1C}">
                <a14:useLocalDpi xmlns:a14="http://schemas.microsoft.com/office/drawing/2010/main" val="0"/>
              </a:ext>
            </a:extLst>
          </a:blip>
          <a:srcRect t="7788" b="17285"/>
          <a:stretch/>
        </p:blipFill>
        <p:spPr bwMode="auto">
          <a:xfrm>
            <a:off x="1708888" y="1302077"/>
            <a:ext cx="7871883" cy="49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334439" y="361366"/>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4267" dirty="0">
                <a:latin typeface="+mn-lt"/>
              </a:rPr>
              <a:t>Activation of X inactivation, </a:t>
            </a:r>
          </a:p>
          <a:p>
            <a:pPr eaLnBrk="1" hangingPunct="1"/>
            <a:r>
              <a:rPr lang="en-US" altLang="en-US" sz="3200" dirty="0">
                <a:latin typeface="+mn-lt"/>
              </a:rPr>
              <a:t>a complex interplay of positive and negative regulators.</a:t>
            </a:r>
            <a:r>
              <a:rPr lang="nl-NL" altLang="en-US" sz="3200" dirty="0">
                <a:latin typeface="+mn-lt"/>
              </a:rPr>
              <a:t> </a:t>
            </a:r>
            <a:endParaRPr lang="nl-NL" altLang="en-US" sz="3200" b="0" dirty="0">
              <a:latin typeface="+mn-lt"/>
            </a:endParaRPr>
          </a:p>
        </p:txBody>
      </p:sp>
      <p:sp>
        <p:nvSpPr>
          <p:cNvPr id="8" name="Rectangle 4"/>
          <p:cNvSpPr>
            <a:spLocks noChangeArrowheads="1"/>
          </p:cNvSpPr>
          <p:nvPr/>
        </p:nvSpPr>
        <p:spPr bwMode="auto">
          <a:xfrm>
            <a:off x="349143" y="5829267"/>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Joost Gribnau</a:t>
            </a:r>
            <a:br>
              <a:rPr lang="nl-NL" altLang="en-US" sz="3200" dirty="0">
                <a:latin typeface="+mn-lt"/>
              </a:rPr>
            </a:br>
            <a:r>
              <a:rPr lang="nl-NL" altLang="en-US" sz="2400" dirty="0">
                <a:latin typeface="+mn-lt"/>
              </a:rPr>
              <a:t>dept. Developmental Biology, Erasmus MC, the Netherlands</a:t>
            </a:r>
            <a:endParaRPr lang="nl-NL" altLang="en-US" sz="2400" b="0" dirty="0">
              <a:latin typeface="+mn-lt"/>
            </a:endParaRPr>
          </a:p>
        </p:txBody>
      </p:sp>
      <p:pic>
        <p:nvPicPr>
          <p:cNvPr id="10" name="Picture 2" descr="Afbeeldingsresultaat voor erasmus mc logo engli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7284" y="5673611"/>
            <a:ext cx="2255573" cy="89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844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8DE937-BA25-49A7-B7A1-361E4A04DD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69" r="23267" b="11842"/>
          <a:stretch/>
        </p:blipFill>
        <p:spPr>
          <a:xfrm>
            <a:off x="558966" y="3319364"/>
            <a:ext cx="5179893" cy="3241724"/>
          </a:xfrm>
          <a:prstGeom prst="rect">
            <a:avLst/>
          </a:prstGeom>
        </p:spPr>
      </p:pic>
      <p:sp>
        <p:nvSpPr>
          <p:cNvPr id="5" name="Tekstvak 4">
            <a:extLst>
              <a:ext uri="{FF2B5EF4-FFF2-40B4-BE49-F238E27FC236}">
                <a16:creationId xmlns:a16="http://schemas.microsoft.com/office/drawing/2014/main" id="{0288E7BB-9F0A-4FEB-906B-B954EA6F6EFB}"/>
              </a:ext>
            </a:extLst>
          </p:cNvPr>
          <p:cNvSpPr txBox="1">
            <a:spLocks noChangeArrowheads="1"/>
          </p:cNvSpPr>
          <p:nvPr/>
        </p:nvSpPr>
        <p:spPr bwMode="auto">
          <a:xfrm>
            <a:off x="8984282" y="7050450"/>
            <a:ext cx="31498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nl-NL" altLang="en-US" sz="1400" dirty="0">
                <a:latin typeface="Tahoma" panose="020B0604030504040204" pitchFamily="34" charset="0"/>
                <a:ea typeface="Tahoma" panose="020B0604030504040204" pitchFamily="34" charset="0"/>
                <a:cs typeface="Tahoma" panose="020B0604030504040204" pitchFamily="34" charset="0"/>
              </a:rPr>
              <a:t>De Hoon et al., J. Med. Genet. 2015</a:t>
            </a:r>
          </a:p>
        </p:txBody>
      </p:sp>
      <p:grpSp>
        <p:nvGrpSpPr>
          <p:cNvPr id="10" name="Group 9">
            <a:extLst>
              <a:ext uri="{FF2B5EF4-FFF2-40B4-BE49-F238E27FC236}">
                <a16:creationId xmlns:a16="http://schemas.microsoft.com/office/drawing/2014/main" id="{C0BC2E86-3BBE-43A1-A777-CD93EB9ADF51}"/>
              </a:ext>
            </a:extLst>
          </p:cNvPr>
          <p:cNvGrpSpPr/>
          <p:nvPr/>
        </p:nvGrpSpPr>
        <p:grpSpPr>
          <a:xfrm>
            <a:off x="6271591" y="3157810"/>
            <a:ext cx="5361443" cy="2987109"/>
            <a:chOff x="6271591" y="3569714"/>
            <a:chExt cx="5361443" cy="2987109"/>
          </a:xfrm>
        </p:grpSpPr>
        <p:pic>
          <p:nvPicPr>
            <p:cNvPr id="7" name="Picture 6">
              <a:extLst>
                <a:ext uri="{FF2B5EF4-FFF2-40B4-BE49-F238E27FC236}">
                  <a16:creationId xmlns:a16="http://schemas.microsoft.com/office/drawing/2014/main" id="{F1A1B96A-0FC8-45CF-957A-2E64568A4ADD}"/>
                </a:ext>
              </a:extLst>
            </p:cNvPr>
            <p:cNvPicPr>
              <a:picLocks noChangeAspect="1"/>
            </p:cNvPicPr>
            <p:nvPr/>
          </p:nvPicPr>
          <p:blipFill rotWithShape="1">
            <a:blip r:embed="rId4"/>
            <a:srcRect l="58940" t="29420" r="10000" b="39420"/>
            <a:stretch/>
          </p:blipFill>
          <p:spPr>
            <a:xfrm>
              <a:off x="6401955" y="3569714"/>
              <a:ext cx="5231079" cy="2951923"/>
            </a:xfrm>
            <a:prstGeom prst="rect">
              <a:avLst/>
            </a:prstGeom>
          </p:spPr>
        </p:pic>
        <p:sp>
          <p:nvSpPr>
            <p:cNvPr id="8" name="Rectangle 7">
              <a:extLst>
                <a:ext uri="{FF2B5EF4-FFF2-40B4-BE49-F238E27FC236}">
                  <a16:creationId xmlns:a16="http://schemas.microsoft.com/office/drawing/2014/main" id="{0DFC8BD2-E246-49AD-9210-5B9116F1A482}"/>
                </a:ext>
              </a:extLst>
            </p:cNvPr>
            <p:cNvSpPr/>
            <p:nvPr/>
          </p:nvSpPr>
          <p:spPr>
            <a:xfrm>
              <a:off x="6271591" y="3617229"/>
              <a:ext cx="299330" cy="302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B237A2CD-C12A-4F4A-8074-90B2DA1ADB8D}"/>
                </a:ext>
              </a:extLst>
            </p:cNvPr>
            <p:cNvSpPr/>
            <p:nvPr/>
          </p:nvSpPr>
          <p:spPr>
            <a:xfrm>
              <a:off x="6404113" y="6254404"/>
              <a:ext cx="299330" cy="302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11" name="Picture 2" descr="http://2.bp.blogspot.com/_RAlP3BmEW1Q/TQOcIV6qOJI/AAAAAAAABpI/dUmbjSlJr8U/s1600/12-Katten-achtergronden-katten-wallpapers-kat-kijkt-verbaasd-omhoog-achtergrond.jpg">
            <a:hlinkClick r:id="rId5"/>
            <a:extLst>
              <a:ext uri="{FF2B5EF4-FFF2-40B4-BE49-F238E27FC236}">
                <a16:creationId xmlns:a16="http://schemas.microsoft.com/office/drawing/2014/main" id="{CDAC2BDA-F7C6-497C-B422-A7A1513002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5301" y="198013"/>
            <a:ext cx="3655981" cy="2740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7507477-9AE7-41DD-80CC-5085BA84F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7494" y="207183"/>
            <a:ext cx="794924" cy="994674"/>
          </a:xfrm>
          <a:prstGeom prst="rect">
            <a:avLst/>
          </a:prstGeom>
        </p:spPr>
      </p:pic>
      <p:sp>
        <p:nvSpPr>
          <p:cNvPr id="16" name="Text Box 6">
            <a:extLst>
              <a:ext uri="{FF2B5EF4-FFF2-40B4-BE49-F238E27FC236}">
                <a16:creationId xmlns:a16="http://schemas.microsoft.com/office/drawing/2014/main" id="{71886BB3-1F35-94DB-5157-6AA109AAA50E}"/>
              </a:ext>
            </a:extLst>
          </p:cNvPr>
          <p:cNvSpPr txBox="1">
            <a:spLocks noChangeArrowheads="1"/>
          </p:cNvSpPr>
          <p:nvPr/>
        </p:nvSpPr>
        <p:spPr bwMode="auto">
          <a:xfrm>
            <a:off x="282230" y="320485"/>
            <a:ext cx="8270726"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How big is the patch size in human?</a:t>
            </a:r>
            <a:endParaRPr lang="en-US" altLang="en-US"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978AFB29-597B-72B2-106D-1EC52938A3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59" t="-1643" r="10074" b="96854"/>
          <a:stretch/>
        </p:blipFill>
        <p:spPr bwMode="auto">
          <a:xfrm>
            <a:off x="731806" y="3103209"/>
            <a:ext cx="5231079" cy="19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97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ist FISH"/>
          <p:cNvPicPr>
            <a:picLocks noChangeAspect="1" noChangeArrowheads="1"/>
          </p:cNvPicPr>
          <p:nvPr/>
        </p:nvPicPr>
        <p:blipFill>
          <a:blip r:embed="rId3">
            <a:extLst>
              <a:ext uri="{28A0092B-C50C-407E-A947-70E740481C1C}">
                <a14:useLocalDpi xmlns:a14="http://schemas.microsoft.com/office/drawing/2010/main" val="0"/>
              </a:ext>
            </a:extLst>
          </a:blip>
          <a:srcRect l="73457" t="22229" r="5524" b="25710"/>
          <a:stretch>
            <a:fillRect/>
          </a:stretch>
        </p:blipFill>
        <p:spPr bwMode="auto">
          <a:xfrm>
            <a:off x="10710467" y="5412855"/>
            <a:ext cx="1331835" cy="133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8784299" y="5349356"/>
            <a:ext cx="3320300" cy="10068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400" b="1"/>
          </a:p>
        </p:txBody>
      </p:sp>
      <p:sp>
        <p:nvSpPr>
          <p:cNvPr id="5" name="Text Box 7"/>
          <p:cNvSpPr txBox="1">
            <a:spLocks noChangeArrowheads="1"/>
          </p:cNvSpPr>
          <p:nvPr/>
        </p:nvSpPr>
        <p:spPr bwMode="auto">
          <a:xfrm>
            <a:off x="10631802" y="5384118"/>
            <a:ext cx="6447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en-US" sz="1600" b="1" dirty="0">
                <a:solidFill>
                  <a:schemeClr val="bg1"/>
                </a:solidFill>
              </a:rPr>
              <a:t>Xist</a:t>
            </a:r>
          </a:p>
        </p:txBody>
      </p:sp>
      <p:sp>
        <p:nvSpPr>
          <p:cNvPr id="6" name="Text Box 8"/>
          <p:cNvSpPr txBox="1">
            <a:spLocks noChangeArrowheads="1"/>
          </p:cNvSpPr>
          <p:nvPr/>
        </p:nvSpPr>
        <p:spPr bwMode="auto">
          <a:xfrm>
            <a:off x="9110321" y="5386489"/>
            <a:ext cx="6854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en-US" sz="1600" b="1" dirty="0">
                <a:solidFill>
                  <a:schemeClr val="bg1"/>
                </a:solidFill>
              </a:rPr>
              <a:t>Tsix</a:t>
            </a:r>
          </a:p>
        </p:txBody>
      </p:sp>
      <p:sp>
        <p:nvSpPr>
          <p:cNvPr id="7" name="Rectangle 9"/>
          <p:cNvSpPr>
            <a:spLocks noChangeArrowheads="1"/>
          </p:cNvSpPr>
          <p:nvPr/>
        </p:nvSpPr>
        <p:spPr bwMode="auto">
          <a:xfrm>
            <a:off x="1932025" y="5612851"/>
            <a:ext cx="49728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en-US" sz="1600" dirty="0"/>
              <a:t>Borsani et al., 1991		Brown et al., 1992 </a:t>
            </a:r>
          </a:p>
          <a:p>
            <a:pPr eaLnBrk="1" hangingPunct="1">
              <a:spcBef>
                <a:spcPct val="0"/>
              </a:spcBef>
              <a:buFontTx/>
              <a:buNone/>
            </a:pPr>
            <a:r>
              <a:rPr lang="da-DK" altLang="en-US" sz="1600" dirty="0"/>
              <a:t>Brockdorff et al., 1991	</a:t>
            </a:r>
            <a:r>
              <a:rPr lang="nl-NL" altLang="en-US" sz="1600" dirty="0"/>
              <a:t>Lee et al., 1999 </a:t>
            </a:r>
            <a:endParaRPr lang="da-DK" altLang="en-US" sz="1600" dirty="0"/>
          </a:p>
          <a:p>
            <a:pPr eaLnBrk="1" hangingPunct="1">
              <a:spcBef>
                <a:spcPct val="0"/>
              </a:spcBef>
              <a:buFontTx/>
              <a:buNone/>
            </a:pPr>
            <a:r>
              <a:rPr lang="da-DK" altLang="en-US" sz="1600" dirty="0"/>
              <a:t>Brown et al., 1991		</a:t>
            </a:r>
            <a:r>
              <a:rPr lang="en-GB" altLang="en-US" sz="1600" dirty="0"/>
              <a:t>Ogawa and Lee, 2003</a:t>
            </a:r>
            <a:endParaRPr lang="nl-NL" altLang="en-US" sz="1600" dirty="0"/>
          </a:p>
          <a:p>
            <a:pPr eaLnBrk="1" hangingPunct="1">
              <a:spcBef>
                <a:spcPct val="0"/>
              </a:spcBef>
              <a:buFontTx/>
              <a:buNone/>
            </a:pPr>
            <a:r>
              <a:rPr lang="da-DK" altLang="en-US" sz="1600" dirty="0"/>
              <a:t>Brockdorff et al., 1992	and many more!</a:t>
            </a:r>
          </a:p>
        </p:txBody>
      </p:sp>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958" y="1892830"/>
            <a:ext cx="8574151" cy="289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2025" y="3429000"/>
            <a:ext cx="8572499" cy="159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152118" y="3029476"/>
            <a:ext cx="1778100" cy="480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Text Box 6"/>
          <p:cNvSpPr txBox="1">
            <a:spLocks noChangeArrowheads="1"/>
          </p:cNvSpPr>
          <p:nvPr/>
        </p:nvSpPr>
        <p:spPr bwMode="auto">
          <a:xfrm>
            <a:off x="143083" y="68627"/>
            <a:ext cx="5079852"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Genes involved in XCI</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the X inactivation center (</a:t>
            </a:r>
            <a:r>
              <a:rPr lang="en-US" altLang="en-US" dirty="0" err="1">
                <a:latin typeface="Calibri" panose="020F0502020204030204" pitchFamily="34" charset="0"/>
                <a:cs typeface="Calibri" panose="020F0502020204030204" pitchFamily="34" charset="0"/>
              </a:rPr>
              <a:t>Xic</a:t>
            </a:r>
            <a:r>
              <a:rPr lang="en-US" altLang="en-US" dirty="0">
                <a:latin typeface="Calibri" panose="020F0502020204030204" pitchFamily="34" charset="0"/>
                <a:cs typeface="Calibri" panose="020F0502020204030204" pitchFamily="34" charset="0"/>
              </a:rPr>
              <a:t>)</a:t>
            </a:r>
          </a:p>
        </p:txBody>
      </p:sp>
      <p:sp>
        <p:nvSpPr>
          <p:cNvPr id="10" name="Rectangle 9">
            <a:extLst>
              <a:ext uri="{FF2B5EF4-FFF2-40B4-BE49-F238E27FC236}">
                <a16:creationId xmlns:a16="http://schemas.microsoft.com/office/drawing/2014/main" id="{5190A7CF-B1F2-BA42-AC5F-DCC3288BCE62}"/>
              </a:ext>
            </a:extLst>
          </p:cNvPr>
          <p:cNvSpPr/>
          <p:nvPr/>
        </p:nvSpPr>
        <p:spPr>
          <a:xfrm>
            <a:off x="4189445" y="3293706"/>
            <a:ext cx="1250302" cy="3825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86439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43083" y="30686"/>
            <a:ext cx="6178038"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err="1">
                <a:latin typeface="Calibri" panose="020F0502020204030204" pitchFamily="34" charset="0"/>
                <a:cs typeface="Calibri" panose="020F0502020204030204" pitchFamily="34" charset="0"/>
              </a:rPr>
              <a:t>Xist</a:t>
            </a:r>
            <a:r>
              <a:rPr lang="en-US" altLang="en-US" sz="4267" b="1" dirty="0">
                <a:latin typeface="Calibri" panose="020F0502020204030204" pitchFamily="34" charset="0"/>
                <a:cs typeface="Calibri" panose="020F0502020204030204" pitchFamily="34" charset="0"/>
              </a:rPr>
              <a:t> mediated silencing</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a complex road to the inactive X (Xi)</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44097"/>
          <a:stretch/>
        </p:blipFill>
        <p:spPr>
          <a:xfrm>
            <a:off x="431371" y="2180862"/>
            <a:ext cx="7913077" cy="383386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4353" y="219851"/>
            <a:ext cx="2128129" cy="6561956"/>
          </a:xfrm>
          <a:prstGeom prst="rect">
            <a:avLst/>
          </a:prstGeom>
        </p:spPr>
      </p:pic>
      <p:sp>
        <p:nvSpPr>
          <p:cNvPr id="5" name="Rectangle 9"/>
          <p:cNvSpPr>
            <a:spLocks noChangeArrowheads="1"/>
          </p:cNvSpPr>
          <p:nvPr/>
        </p:nvSpPr>
        <p:spPr bwMode="auto">
          <a:xfrm>
            <a:off x="401993" y="6316675"/>
            <a:ext cx="1506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en-US" sz="1600" dirty="0"/>
              <a:t>Work of many!</a:t>
            </a:r>
            <a:endParaRPr lang="da-DK" altLang="en-US" sz="1600" dirty="0"/>
          </a:p>
        </p:txBody>
      </p:sp>
    </p:spTree>
    <p:extLst>
      <p:ext uri="{BB962C8B-B14F-4D97-AF65-F5344CB8AC3E}">
        <p14:creationId xmlns:p14="http://schemas.microsoft.com/office/powerpoint/2010/main" val="60207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F0E41-7773-471B-9806-874F70848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542" y="836712"/>
            <a:ext cx="8551709" cy="6160789"/>
          </a:xfrm>
          <a:prstGeom prst="rect">
            <a:avLst/>
          </a:prstGeom>
        </p:spPr>
      </p:pic>
      <p:sp>
        <p:nvSpPr>
          <p:cNvPr id="7" name="Text Box 6">
            <a:extLst>
              <a:ext uri="{FF2B5EF4-FFF2-40B4-BE49-F238E27FC236}">
                <a16:creationId xmlns:a16="http://schemas.microsoft.com/office/drawing/2014/main" id="{C749A832-18F4-46CA-B455-35A66DC4122E}"/>
              </a:ext>
            </a:extLst>
          </p:cNvPr>
          <p:cNvSpPr txBox="1">
            <a:spLocks noChangeArrowheads="1"/>
          </p:cNvSpPr>
          <p:nvPr/>
        </p:nvSpPr>
        <p:spPr bwMode="auto">
          <a:xfrm>
            <a:off x="143083" y="30686"/>
            <a:ext cx="6394186"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X chromosome inactivation</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an overview</a:t>
            </a:r>
          </a:p>
        </p:txBody>
      </p:sp>
    </p:spTree>
    <p:extLst>
      <p:ext uri="{BB962C8B-B14F-4D97-AF65-F5344CB8AC3E}">
        <p14:creationId xmlns:p14="http://schemas.microsoft.com/office/powerpoint/2010/main" val="120469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Rett Syndrome (RTT)</a:t>
            </a:r>
            <a:br>
              <a:rPr lang="nl-NL" altLang="en-US" sz="4267" dirty="0">
                <a:latin typeface="+mn-lt"/>
              </a:rPr>
            </a:br>
            <a:r>
              <a:rPr lang="nl-NL" altLang="en-US" sz="2400" b="0" dirty="0">
                <a:latin typeface="+mn-lt"/>
              </a:rPr>
              <a:t>strategies to treat RTT</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52" t="12176" r="14297" b="7792"/>
          <a:stretch/>
        </p:blipFill>
        <p:spPr bwMode="auto">
          <a:xfrm>
            <a:off x="1200272" y="1299437"/>
            <a:ext cx="9120197" cy="5489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9" descr="Afbeeldingsresultaat voor rett syndrome research trust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07" t="19325" r="5713" b="14925"/>
          <a:stretch/>
        </p:blipFill>
        <p:spPr bwMode="auto">
          <a:xfrm>
            <a:off x="9611597" y="68627"/>
            <a:ext cx="2576248" cy="96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082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243C7F7-BE55-6C1D-6193-AC44587F3226}"/>
              </a:ext>
            </a:extLst>
          </p:cNvPr>
          <p:cNvPicPr>
            <a:picLocks noChangeAspect="1" noChangeArrowheads="1"/>
          </p:cNvPicPr>
          <p:nvPr/>
        </p:nvPicPr>
        <p:blipFill>
          <a:blip r:embed="rId3" cstate="print">
            <a:alphaModFix amt="56000"/>
            <a:extLst>
              <a:ext uri="{28A0092B-C50C-407E-A947-70E740481C1C}">
                <a14:useLocalDpi xmlns:a14="http://schemas.microsoft.com/office/drawing/2010/main" val="0"/>
              </a:ext>
            </a:extLst>
          </a:blip>
          <a:srcRect r="29591" b="56593"/>
          <a:stretch>
            <a:fillRect/>
          </a:stretch>
        </p:blipFill>
        <p:spPr bwMode="auto">
          <a:xfrm>
            <a:off x="0" y="0"/>
            <a:ext cx="12192000" cy="771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a16="http://schemas.microsoft.com/office/drawing/2014/main" id="{0D0D3EE6-26B5-2EE6-0D8F-D099DAF337E9}"/>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926581" y="1599201"/>
            <a:ext cx="5169419" cy="4779274"/>
          </a:xfrm>
          <a:prstGeom prst="rect">
            <a:avLst/>
          </a:prstGeom>
        </p:spPr>
      </p:pic>
      <p:sp>
        <p:nvSpPr>
          <p:cNvPr id="24" name="Hexagon 23">
            <a:extLst>
              <a:ext uri="{FF2B5EF4-FFF2-40B4-BE49-F238E27FC236}">
                <a16:creationId xmlns:a16="http://schemas.microsoft.com/office/drawing/2014/main" id="{E2760FAF-EE9A-346A-E5D0-E1137FE2B107}"/>
              </a:ext>
            </a:extLst>
          </p:cNvPr>
          <p:cNvSpPr/>
          <p:nvPr/>
        </p:nvSpPr>
        <p:spPr>
          <a:xfrm>
            <a:off x="10786188" y="207868"/>
            <a:ext cx="1109473" cy="956442"/>
          </a:xfrm>
          <a:prstGeom prst="hexagon">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t>2</a:t>
            </a:r>
            <a:endParaRPr lang="en-NL" sz="6600" dirty="0"/>
          </a:p>
        </p:txBody>
      </p:sp>
      <p:pic>
        <p:nvPicPr>
          <p:cNvPr id="25" name="Picture 24">
            <a:extLst>
              <a:ext uri="{FF2B5EF4-FFF2-40B4-BE49-F238E27FC236}">
                <a16:creationId xmlns:a16="http://schemas.microsoft.com/office/drawing/2014/main" id="{3E37BD8E-EEAE-17E6-4151-FF4E0D65A88F}"/>
              </a:ext>
            </a:extLst>
          </p:cNvPr>
          <p:cNvPicPr>
            <a:picLocks noChangeAspect="1"/>
          </p:cNvPicPr>
          <p:nvPr/>
        </p:nvPicPr>
        <p:blipFill rotWithShape="1">
          <a:blip r:embed="rId4">
            <a:extLst>
              <a:ext uri="{28A0092B-C50C-407E-A947-70E740481C1C}">
                <a14:useLocalDpi xmlns:a14="http://schemas.microsoft.com/office/drawing/2010/main" val="0"/>
              </a:ext>
            </a:extLst>
          </a:blip>
          <a:srcRect l="48797"/>
          <a:stretch/>
        </p:blipFill>
        <p:spPr>
          <a:xfrm>
            <a:off x="5971592" y="1599201"/>
            <a:ext cx="5293826" cy="4779274"/>
          </a:xfrm>
          <a:prstGeom prst="rect">
            <a:avLst/>
          </a:prstGeom>
        </p:spPr>
      </p:pic>
    </p:spTree>
    <p:extLst>
      <p:ext uri="{BB962C8B-B14F-4D97-AF65-F5344CB8AC3E}">
        <p14:creationId xmlns:p14="http://schemas.microsoft.com/office/powerpoint/2010/main" val="267725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Rett Syndrome (RTT)</a:t>
            </a:r>
            <a:br>
              <a:rPr lang="nl-NL" altLang="en-US" sz="4267" dirty="0">
                <a:latin typeface="+mn-lt"/>
              </a:rPr>
            </a:br>
            <a:r>
              <a:rPr lang="nl-NL" altLang="en-US" sz="2400" b="0" dirty="0">
                <a:latin typeface="+mn-lt"/>
              </a:rPr>
              <a:t>a mouse model </a:t>
            </a:r>
            <a:r>
              <a:rPr lang="nl-NL" altLang="en-US" sz="2400" b="0" dirty="0" err="1">
                <a:latin typeface="+mn-lt"/>
              </a:rPr>
              <a:t>for</a:t>
            </a:r>
            <a:r>
              <a:rPr lang="nl-NL" altLang="en-US" sz="2400" b="0" dirty="0">
                <a:latin typeface="+mn-lt"/>
              </a:rPr>
              <a:t> MeCP2 </a:t>
            </a:r>
            <a:r>
              <a:rPr lang="nl-NL" altLang="en-US" sz="2400" b="0" dirty="0" err="1">
                <a:latin typeface="+mn-lt"/>
              </a:rPr>
              <a:t>reactivation</a:t>
            </a:r>
            <a:endParaRPr lang="nl-NL" altLang="en-US" sz="2400" b="0" dirty="0">
              <a:latin typeface="+mn-lt"/>
            </a:endParaRPr>
          </a:p>
        </p:txBody>
      </p:sp>
      <p:pic>
        <p:nvPicPr>
          <p:cNvPr id="29" name="Picture 9" descr="Afbeeldingsresultaat voor rett syndrome research trust logo">
            <a:extLst>
              <a:ext uri="{FF2B5EF4-FFF2-40B4-BE49-F238E27FC236}">
                <a16:creationId xmlns:a16="http://schemas.microsoft.com/office/drawing/2014/main" id="{06DF6F22-6E06-3E39-CE0A-A0BD8AB55C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07" t="19325" r="5713" b="14925"/>
          <a:stretch/>
        </p:blipFill>
        <p:spPr bwMode="auto">
          <a:xfrm>
            <a:off x="8053386" y="208605"/>
            <a:ext cx="2576248" cy="969208"/>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n 18">
            <a:extLst>
              <a:ext uri="{FF2B5EF4-FFF2-40B4-BE49-F238E27FC236}">
                <a16:creationId xmlns:a16="http://schemas.microsoft.com/office/drawing/2014/main" id="{409B505E-2E3F-BDBD-0225-0D90A8D66034}"/>
              </a:ext>
            </a:extLst>
          </p:cNvPr>
          <p:cNvPicPr>
            <a:picLocks noChangeAspect="1"/>
          </p:cNvPicPr>
          <p:nvPr/>
        </p:nvPicPr>
        <p:blipFill>
          <a:blip r:embed="rId4">
            <a:alphaModFix/>
          </a:blip>
          <a:stretch>
            <a:fillRect/>
          </a:stretch>
        </p:blipFill>
        <p:spPr>
          <a:xfrm>
            <a:off x="8850042" y="1796583"/>
            <a:ext cx="2705100" cy="2189379"/>
          </a:xfrm>
          <a:prstGeom prst="rect">
            <a:avLst/>
          </a:prstGeom>
        </p:spPr>
      </p:pic>
      <p:sp>
        <p:nvSpPr>
          <p:cNvPr id="34" name="Text Box 21">
            <a:extLst>
              <a:ext uri="{FF2B5EF4-FFF2-40B4-BE49-F238E27FC236}">
                <a16:creationId xmlns:a16="http://schemas.microsoft.com/office/drawing/2014/main" id="{66A45D73-7C8B-AD0A-76DE-034DDCF07639}"/>
              </a:ext>
            </a:extLst>
          </p:cNvPr>
          <p:cNvSpPr txBox="1">
            <a:spLocks noChangeArrowheads="1"/>
          </p:cNvSpPr>
          <p:nvPr/>
        </p:nvSpPr>
        <p:spPr bwMode="auto">
          <a:xfrm>
            <a:off x="10816391" y="1577574"/>
            <a:ext cx="110812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400" dirty="0">
                <a:latin typeface="Tahoma" panose="020B0604030504040204" pitchFamily="34" charset="0"/>
                <a:ea typeface="Tahoma" panose="020B0604030504040204" pitchFamily="34" charset="0"/>
                <a:cs typeface="Tahoma" panose="020B0604030504040204" pitchFamily="34" charset="0"/>
              </a:rPr>
              <a:t>Hegias Mira</a:t>
            </a:r>
          </a:p>
        </p:txBody>
      </p:sp>
      <p:pic>
        <p:nvPicPr>
          <p:cNvPr id="35" name="Picture 16" descr="IMG_1394">
            <a:extLst>
              <a:ext uri="{FF2B5EF4-FFF2-40B4-BE49-F238E27FC236}">
                <a16:creationId xmlns:a16="http://schemas.microsoft.com/office/drawing/2014/main" id="{136655D0-B530-6CF8-D76A-D8528F3B48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03" t="14124" r="8108" b="8859"/>
          <a:stretch/>
        </p:blipFill>
        <p:spPr bwMode="auto">
          <a:xfrm>
            <a:off x="10773021" y="88646"/>
            <a:ext cx="1168738" cy="152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21">
            <a:extLst>
              <a:ext uri="{FF2B5EF4-FFF2-40B4-BE49-F238E27FC236}">
                <a16:creationId xmlns:a16="http://schemas.microsoft.com/office/drawing/2014/main" id="{170DF504-3714-5030-DD0E-285CEF8BBB7A}"/>
              </a:ext>
            </a:extLst>
          </p:cNvPr>
          <p:cNvSpPr txBox="1">
            <a:spLocks noChangeArrowheads="1"/>
          </p:cNvSpPr>
          <p:nvPr/>
        </p:nvSpPr>
        <p:spPr bwMode="auto">
          <a:xfrm>
            <a:off x="9245542" y="6548021"/>
            <a:ext cx="29708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dirty="0">
                <a:latin typeface="Tahoma" panose="020B0604030504040204" pitchFamily="34" charset="0"/>
                <a:ea typeface="Tahoma" panose="020B0604030504040204" pitchFamily="34" charset="0"/>
                <a:cs typeface="Tahoma" panose="020B0604030504040204" pitchFamily="34" charset="0"/>
              </a:rPr>
              <a:t>Hegias Mira-Bontenbal, with Bedalov lab.</a:t>
            </a:r>
          </a:p>
        </p:txBody>
      </p:sp>
    </p:spTree>
    <p:extLst>
      <p:ext uri="{BB962C8B-B14F-4D97-AF65-F5344CB8AC3E}">
        <p14:creationId xmlns:p14="http://schemas.microsoft.com/office/powerpoint/2010/main" val="366345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Rett Syndrome (RTT)</a:t>
            </a:r>
            <a:br>
              <a:rPr lang="nl-NL" altLang="en-US" sz="4267" dirty="0">
                <a:latin typeface="+mn-lt"/>
              </a:rPr>
            </a:br>
            <a:r>
              <a:rPr lang="nl-NL" altLang="en-US" sz="2400" b="0" dirty="0">
                <a:latin typeface="+mn-lt"/>
              </a:rPr>
              <a:t>MeCP2 </a:t>
            </a:r>
            <a:r>
              <a:rPr lang="nl-NL" altLang="en-US" sz="2400" b="0" dirty="0" err="1">
                <a:latin typeface="+mn-lt"/>
              </a:rPr>
              <a:t>reactivation</a:t>
            </a:r>
            <a:endParaRPr lang="nl-NL" altLang="en-US" sz="2400" b="0" dirty="0">
              <a:latin typeface="+mn-lt"/>
            </a:endParaRPr>
          </a:p>
        </p:txBody>
      </p:sp>
      <p:pic>
        <p:nvPicPr>
          <p:cNvPr id="4" name="Picture 9" descr="Afbeeldingsresultaat voor rett syndrome research trust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07" t="19325" r="5713" b="14925"/>
          <a:stretch/>
        </p:blipFill>
        <p:spPr bwMode="auto">
          <a:xfrm>
            <a:off x="9611597" y="68627"/>
            <a:ext cx="2576248" cy="96920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18">
            <a:extLst>
              <a:ext uri="{FF2B5EF4-FFF2-40B4-BE49-F238E27FC236}">
                <a16:creationId xmlns:a16="http://schemas.microsoft.com/office/drawing/2014/main" id="{14700525-B89F-9F6F-6B61-70DD0B11F543}"/>
              </a:ext>
            </a:extLst>
          </p:cNvPr>
          <p:cNvPicPr>
            <a:picLocks noChangeAspect="1"/>
          </p:cNvPicPr>
          <p:nvPr/>
        </p:nvPicPr>
        <p:blipFill>
          <a:blip r:embed="rId4">
            <a:alphaModFix/>
          </a:blip>
          <a:stretch>
            <a:fillRect/>
          </a:stretch>
        </p:blipFill>
        <p:spPr>
          <a:xfrm>
            <a:off x="8850042" y="1796583"/>
            <a:ext cx="2705100" cy="2189379"/>
          </a:xfrm>
          <a:prstGeom prst="rect">
            <a:avLst/>
          </a:prstGeom>
        </p:spPr>
      </p:pic>
      <p:sp>
        <p:nvSpPr>
          <p:cNvPr id="11" name="Text Box 21">
            <a:extLst>
              <a:ext uri="{FF2B5EF4-FFF2-40B4-BE49-F238E27FC236}">
                <a16:creationId xmlns:a16="http://schemas.microsoft.com/office/drawing/2014/main" id="{85DB7E46-2B05-575A-8396-E9B1DBC46F60}"/>
              </a:ext>
            </a:extLst>
          </p:cNvPr>
          <p:cNvSpPr txBox="1">
            <a:spLocks noChangeArrowheads="1"/>
          </p:cNvSpPr>
          <p:nvPr/>
        </p:nvSpPr>
        <p:spPr bwMode="auto">
          <a:xfrm>
            <a:off x="9245542" y="6548021"/>
            <a:ext cx="29708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dirty="0">
                <a:latin typeface="Tahoma" panose="020B0604030504040204" pitchFamily="34" charset="0"/>
                <a:ea typeface="Tahoma" panose="020B0604030504040204" pitchFamily="34" charset="0"/>
                <a:cs typeface="Tahoma" panose="020B0604030504040204" pitchFamily="34" charset="0"/>
              </a:rPr>
              <a:t>Hegias Mira-Bontenbal, with Bedalov lab.</a:t>
            </a:r>
          </a:p>
        </p:txBody>
      </p:sp>
      <p:pic>
        <p:nvPicPr>
          <p:cNvPr id="13" name="Picture 12">
            <a:extLst>
              <a:ext uri="{FF2B5EF4-FFF2-40B4-BE49-F238E27FC236}">
                <a16:creationId xmlns:a16="http://schemas.microsoft.com/office/drawing/2014/main" id="{7696E884-6EFD-4126-E202-7F5AEA112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03" y="2155371"/>
            <a:ext cx="10128227" cy="3670012"/>
          </a:xfrm>
          <a:prstGeom prst="rect">
            <a:avLst/>
          </a:prstGeom>
        </p:spPr>
      </p:pic>
    </p:spTree>
    <p:extLst>
      <p:ext uri="{BB962C8B-B14F-4D97-AF65-F5344CB8AC3E}">
        <p14:creationId xmlns:p14="http://schemas.microsoft.com/office/powerpoint/2010/main" val="235864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Rett Syndrome (RTT)</a:t>
            </a:r>
            <a:br>
              <a:rPr lang="nl-NL" altLang="en-US" sz="4267" dirty="0">
                <a:latin typeface="+mn-lt"/>
              </a:rPr>
            </a:br>
            <a:r>
              <a:rPr lang="nl-NL" altLang="en-US" sz="2400" b="0" dirty="0">
                <a:latin typeface="+mn-lt"/>
              </a:rPr>
              <a:t>MeCP2 </a:t>
            </a:r>
            <a:r>
              <a:rPr lang="nl-NL" altLang="en-US" sz="2400" b="0" dirty="0" err="1">
                <a:latin typeface="+mn-lt"/>
              </a:rPr>
              <a:t>reactivation</a:t>
            </a:r>
            <a:endParaRPr lang="nl-NL" altLang="en-US" sz="2400" b="0" dirty="0">
              <a:latin typeface="+mn-lt"/>
            </a:endParaRPr>
          </a:p>
        </p:txBody>
      </p:sp>
      <p:pic>
        <p:nvPicPr>
          <p:cNvPr id="4" name="Picture 9" descr="Afbeeldingsresultaat voor rett syndrome research trust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07" t="19325" r="5713" b="14925"/>
          <a:stretch/>
        </p:blipFill>
        <p:spPr bwMode="auto">
          <a:xfrm>
            <a:off x="9611597" y="68627"/>
            <a:ext cx="2576248" cy="96920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18">
            <a:extLst>
              <a:ext uri="{FF2B5EF4-FFF2-40B4-BE49-F238E27FC236}">
                <a16:creationId xmlns:a16="http://schemas.microsoft.com/office/drawing/2014/main" id="{6F99E3D4-4E48-52E7-C3E0-3A2F6D1BA4E8}"/>
              </a:ext>
            </a:extLst>
          </p:cNvPr>
          <p:cNvPicPr>
            <a:picLocks noChangeAspect="1"/>
          </p:cNvPicPr>
          <p:nvPr/>
        </p:nvPicPr>
        <p:blipFill>
          <a:blip r:embed="rId4">
            <a:alphaModFix/>
          </a:blip>
          <a:stretch>
            <a:fillRect/>
          </a:stretch>
        </p:blipFill>
        <p:spPr>
          <a:xfrm>
            <a:off x="163242" y="1148883"/>
            <a:ext cx="2705100" cy="2189379"/>
          </a:xfrm>
          <a:prstGeom prst="rect">
            <a:avLst/>
          </a:prstGeom>
        </p:spPr>
      </p:pic>
      <p:pic>
        <p:nvPicPr>
          <p:cNvPr id="7" name="Picture 6">
            <a:extLst>
              <a:ext uri="{FF2B5EF4-FFF2-40B4-BE49-F238E27FC236}">
                <a16:creationId xmlns:a16="http://schemas.microsoft.com/office/drawing/2014/main" id="{5E21D25E-7111-75B5-189F-008672A6C459}"/>
              </a:ext>
            </a:extLst>
          </p:cNvPr>
          <p:cNvPicPr>
            <a:picLocks noChangeAspect="1"/>
          </p:cNvPicPr>
          <p:nvPr/>
        </p:nvPicPr>
        <p:blipFill rotWithShape="1">
          <a:blip r:embed="rId5">
            <a:extLst>
              <a:ext uri="{28A0092B-C50C-407E-A947-70E740481C1C}">
                <a14:useLocalDpi xmlns:a14="http://schemas.microsoft.com/office/drawing/2010/main" val="0"/>
              </a:ext>
            </a:extLst>
          </a:blip>
          <a:srcRect t="32696"/>
          <a:stretch/>
        </p:blipFill>
        <p:spPr>
          <a:xfrm>
            <a:off x="636858" y="3078093"/>
            <a:ext cx="2787409" cy="3779907"/>
          </a:xfrm>
          <a:prstGeom prst="rect">
            <a:avLst/>
          </a:prstGeom>
        </p:spPr>
      </p:pic>
      <p:pic>
        <p:nvPicPr>
          <p:cNvPr id="2050" name="Picture 2">
            <a:extLst>
              <a:ext uri="{FF2B5EF4-FFF2-40B4-BE49-F238E27FC236}">
                <a16:creationId xmlns:a16="http://schemas.microsoft.com/office/drawing/2014/main" id="{B41D9901-F9B5-B6BD-5014-C33155BA4A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8" y="2243572"/>
            <a:ext cx="3286125" cy="33337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8868E03-3D81-D257-4C4A-5388E8BE8481}"/>
              </a:ext>
            </a:extLst>
          </p:cNvPr>
          <p:cNvSpPr>
            <a:spLocks noChangeArrowheads="1"/>
          </p:cNvSpPr>
          <p:nvPr/>
        </p:nvSpPr>
        <p:spPr bwMode="auto">
          <a:xfrm>
            <a:off x="5569424" y="1608572"/>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b="0" dirty="0" err="1">
                <a:latin typeface="+mn-lt"/>
              </a:rPr>
              <a:t>cell</a:t>
            </a:r>
            <a:r>
              <a:rPr lang="nl-NL" altLang="en-US" b="0" dirty="0">
                <a:latin typeface="+mn-lt"/>
              </a:rPr>
              <a:t> </a:t>
            </a:r>
            <a:r>
              <a:rPr lang="nl-NL" altLang="en-US" b="0" dirty="0" err="1">
                <a:latin typeface="+mn-lt"/>
              </a:rPr>
              <a:t>lines</a:t>
            </a:r>
            <a:r>
              <a:rPr lang="nl-NL" altLang="en-US" b="0" dirty="0">
                <a:latin typeface="+mn-lt"/>
              </a:rPr>
              <a:t> </a:t>
            </a:r>
            <a:r>
              <a:rPr lang="nl-NL" altLang="en-US" b="0" dirty="0" err="1">
                <a:latin typeface="+mn-lt"/>
              </a:rPr>
              <a:t>for</a:t>
            </a:r>
            <a:r>
              <a:rPr lang="nl-NL" altLang="en-US" b="0" dirty="0">
                <a:latin typeface="+mn-lt"/>
              </a:rPr>
              <a:t> high </a:t>
            </a:r>
          </a:p>
          <a:p>
            <a:pPr eaLnBrk="1" hangingPunct="1"/>
            <a:r>
              <a:rPr lang="nl-NL" altLang="en-US" b="0" dirty="0" err="1">
                <a:latin typeface="+mn-lt"/>
              </a:rPr>
              <a:t>throughput</a:t>
            </a:r>
            <a:r>
              <a:rPr lang="nl-NL" altLang="en-US" b="0" dirty="0">
                <a:latin typeface="+mn-lt"/>
              </a:rPr>
              <a:t> compound </a:t>
            </a:r>
            <a:r>
              <a:rPr lang="nl-NL" altLang="en-US" b="0" dirty="0" err="1">
                <a:latin typeface="+mn-lt"/>
              </a:rPr>
              <a:t>screens</a:t>
            </a:r>
            <a:r>
              <a:rPr lang="nl-NL" altLang="en-US" b="0" dirty="0">
                <a:latin typeface="+mn-lt"/>
              </a:rPr>
              <a:t> </a:t>
            </a:r>
          </a:p>
        </p:txBody>
      </p:sp>
      <p:sp>
        <p:nvSpPr>
          <p:cNvPr id="10" name="Text Box 21">
            <a:extLst>
              <a:ext uri="{FF2B5EF4-FFF2-40B4-BE49-F238E27FC236}">
                <a16:creationId xmlns:a16="http://schemas.microsoft.com/office/drawing/2014/main" id="{219CADA8-3334-CF60-D3C3-2D6EAE7BEDB9}"/>
              </a:ext>
            </a:extLst>
          </p:cNvPr>
          <p:cNvSpPr txBox="1">
            <a:spLocks noChangeArrowheads="1"/>
          </p:cNvSpPr>
          <p:nvPr/>
        </p:nvSpPr>
        <p:spPr bwMode="auto">
          <a:xfrm>
            <a:off x="9245542" y="6548021"/>
            <a:ext cx="29708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dirty="0">
                <a:latin typeface="Tahoma" panose="020B0604030504040204" pitchFamily="34" charset="0"/>
                <a:ea typeface="Tahoma" panose="020B0604030504040204" pitchFamily="34" charset="0"/>
                <a:cs typeface="Tahoma" panose="020B0604030504040204" pitchFamily="34" charset="0"/>
              </a:rPr>
              <a:t>Hegias Mira-Bontenbal, with Bedalov lab.</a:t>
            </a:r>
          </a:p>
        </p:txBody>
      </p:sp>
    </p:spTree>
    <p:extLst>
      <p:ext uri="{BB962C8B-B14F-4D97-AF65-F5344CB8AC3E}">
        <p14:creationId xmlns:p14="http://schemas.microsoft.com/office/powerpoint/2010/main" val="98303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Rett Syndrome (RTT)</a:t>
            </a:r>
            <a:br>
              <a:rPr lang="nl-NL" altLang="en-US" sz="4267" dirty="0">
                <a:latin typeface="+mn-lt"/>
              </a:rPr>
            </a:br>
            <a:r>
              <a:rPr lang="nl-NL" altLang="en-US" sz="2400" b="0" dirty="0">
                <a:latin typeface="+mn-lt"/>
              </a:rPr>
              <a:t>MeCP2 </a:t>
            </a:r>
            <a:r>
              <a:rPr lang="nl-NL" altLang="en-US" sz="2400" b="0" dirty="0" err="1">
                <a:latin typeface="+mn-lt"/>
              </a:rPr>
              <a:t>reactivation</a:t>
            </a:r>
            <a:endParaRPr lang="nl-NL" altLang="en-US" sz="2400" b="0" dirty="0">
              <a:latin typeface="+mn-lt"/>
            </a:endParaRPr>
          </a:p>
        </p:txBody>
      </p:sp>
      <p:pic>
        <p:nvPicPr>
          <p:cNvPr id="4" name="Picture 9" descr="Afbeeldingsresultaat voor rett syndrome research trust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07" t="19325" r="5713" b="14925"/>
          <a:stretch/>
        </p:blipFill>
        <p:spPr bwMode="auto">
          <a:xfrm>
            <a:off x="9611597" y="68627"/>
            <a:ext cx="2576248" cy="9692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80AE486-49B5-D033-E419-75E13D85A0F1}"/>
              </a:ext>
            </a:extLst>
          </p:cNvPr>
          <p:cNvPicPr>
            <a:picLocks noChangeAspect="1"/>
          </p:cNvPicPr>
          <p:nvPr/>
        </p:nvPicPr>
        <p:blipFill rotWithShape="1">
          <a:blip r:embed="rId4"/>
          <a:srcRect l="13010" t="28844" r="10153" b="9932"/>
          <a:stretch/>
        </p:blipFill>
        <p:spPr>
          <a:xfrm>
            <a:off x="1333889" y="2728654"/>
            <a:ext cx="8876912" cy="3978695"/>
          </a:xfrm>
          <a:prstGeom prst="rect">
            <a:avLst/>
          </a:prstGeom>
        </p:spPr>
      </p:pic>
      <p:sp>
        <p:nvSpPr>
          <p:cNvPr id="3" name="Rectangle 2">
            <a:extLst>
              <a:ext uri="{FF2B5EF4-FFF2-40B4-BE49-F238E27FC236}">
                <a16:creationId xmlns:a16="http://schemas.microsoft.com/office/drawing/2014/main" id="{01F5F37A-3EE3-775A-66DF-F410BFBFDDCD}"/>
              </a:ext>
            </a:extLst>
          </p:cNvPr>
          <p:cNvSpPr/>
          <p:nvPr/>
        </p:nvSpPr>
        <p:spPr>
          <a:xfrm>
            <a:off x="1417592" y="2795329"/>
            <a:ext cx="332987" cy="495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5">
            <a:extLst>
              <a:ext uri="{FF2B5EF4-FFF2-40B4-BE49-F238E27FC236}">
                <a16:creationId xmlns:a16="http://schemas.microsoft.com/office/drawing/2014/main" id="{58A47DC7-C025-B433-29B8-862BF0B068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4086" y="1051553"/>
            <a:ext cx="9015489" cy="1644022"/>
          </a:xfrm>
          <a:prstGeom prst="rect">
            <a:avLst/>
          </a:prstGeom>
        </p:spPr>
      </p:pic>
      <p:sp>
        <p:nvSpPr>
          <p:cNvPr id="8" name="Text Box 21">
            <a:extLst>
              <a:ext uri="{FF2B5EF4-FFF2-40B4-BE49-F238E27FC236}">
                <a16:creationId xmlns:a16="http://schemas.microsoft.com/office/drawing/2014/main" id="{E4D5CC31-BC69-DE53-FF81-D333295E296D}"/>
              </a:ext>
            </a:extLst>
          </p:cNvPr>
          <p:cNvSpPr txBox="1">
            <a:spLocks noChangeArrowheads="1"/>
          </p:cNvSpPr>
          <p:nvPr/>
        </p:nvSpPr>
        <p:spPr bwMode="auto">
          <a:xfrm>
            <a:off x="8894579" y="6576596"/>
            <a:ext cx="33528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dirty="0">
                <a:latin typeface="Tahoma" panose="020B0604030504040204" pitchFamily="34" charset="0"/>
                <a:ea typeface="Tahoma" panose="020B0604030504040204" pitchFamily="34" charset="0"/>
                <a:cs typeface="Tahoma" panose="020B0604030504040204" pitchFamily="34" charset="0"/>
              </a:rPr>
              <a:t>Hegias Mira-Bontenbal Stem </a:t>
            </a:r>
            <a:r>
              <a:rPr lang="nl-NL" altLang="en-US" sz="1200" dirty="0" err="1">
                <a:latin typeface="Tahoma" panose="020B0604030504040204" pitchFamily="34" charset="0"/>
                <a:ea typeface="Tahoma" panose="020B0604030504040204" pitchFamily="34" charset="0"/>
                <a:cs typeface="Tahoma" panose="020B0604030504040204" pitchFamily="34" charset="0"/>
              </a:rPr>
              <a:t>Cell</a:t>
            </a:r>
            <a:r>
              <a:rPr lang="nl-NL" altLang="en-US" sz="1200" dirty="0">
                <a:latin typeface="Tahoma" panose="020B0604030504040204" pitchFamily="34" charset="0"/>
                <a:ea typeface="Tahoma" panose="020B0604030504040204" pitchFamily="34" charset="0"/>
                <a:cs typeface="Tahoma" panose="020B0604030504040204" pitchFamily="34" charset="0"/>
              </a:rPr>
              <a:t> </a:t>
            </a:r>
            <a:r>
              <a:rPr lang="nl-NL" altLang="en-US" sz="1200" dirty="0" err="1">
                <a:latin typeface="Tahoma" panose="020B0604030504040204" pitchFamily="34" charset="0"/>
                <a:ea typeface="Tahoma" panose="020B0604030504040204" pitchFamily="34" charset="0"/>
                <a:cs typeface="Tahoma" panose="020B0604030504040204" pitchFamily="34" charset="0"/>
              </a:rPr>
              <a:t>Reports</a:t>
            </a:r>
            <a:r>
              <a:rPr lang="nl-NL" altLang="en-US" sz="1200" dirty="0">
                <a:latin typeface="Tahoma" panose="020B0604030504040204" pitchFamily="34" charset="0"/>
                <a:ea typeface="Tahoma" panose="020B0604030504040204" pitchFamily="34" charset="0"/>
                <a:cs typeface="Tahoma" panose="020B0604030504040204" pitchFamily="34" charset="0"/>
              </a:rPr>
              <a:t> 2022</a:t>
            </a:r>
          </a:p>
        </p:txBody>
      </p:sp>
    </p:spTree>
    <p:extLst>
      <p:ext uri="{BB962C8B-B14F-4D97-AF65-F5344CB8AC3E}">
        <p14:creationId xmlns:p14="http://schemas.microsoft.com/office/powerpoint/2010/main" val="29282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36" y="1316766"/>
            <a:ext cx="7460457" cy="5199813"/>
          </a:xfrm>
          <a:prstGeom prst="rect">
            <a:avLst/>
          </a:prstGeom>
        </p:spPr>
      </p:pic>
      <p:pic>
        <p:nvPicPr>
          <p:cNvPr id="4" name="Picture 2" descr="male"/>
          <p:cNvPicPr>
            <a:picLocks noChangeAspect="1" noChangeArrowheads="1"/>
          </p:cNvPicPr>
          <p:nvPr/>
        </p:nvPicPr>
        <p:blipFill rotWithShape="1">
          <a:blip r:embed="rId4">
            <a:extLst>
              <a:ext uri="{28A0092B-C50C-407E-A947-70E740481C1C}">
                <a14:useLocalDpi xmlns:a14="http://schemas.microsoft.com/office/drawing/2010/main" val="0"/>
              </a:ext>
            </a:extLst>
          </a:blip>
          <a:srcRect r="33984" b="32229"/>
          <a:stretch/>
        </p:blipFill>
        <p:spPr bwMode="auto">
          <a:xfrm>
            <a:off x="1" y="1791229"/>
            <a:ext cx="1204511" cy="125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eerste zoogdier"/>
          <p:cNvPicPr>
            <a:picLocks noChangeAspect="1" noChangeArrowheads="1"/>
          </p:cNvPicPr>
          <p:nvPr/>
        </p:nvPicPr>
        <p:blipFill>
          <a:blip r:embed="rId5" cstate="print">
            <a:extLst>
              <a:ext uri="{28A0092B-C50C-407E-A947-70E740481C1C}">
                <a14:useLocalDpi xmlns:a14="http://schemas.microsoft.com/office/drawing/2010/main" val="0"/>
              </a:ext>
            </a:extLst>
          </a:blip>
          <a:srcRect t="25951" b="32518"/>
          <a:stretch>
            <a:fillRect/>
          </a:stretch>
        </p:blipFill>
        <p:spPr bwMode="auto">
          <a:xfrm>
            <a:off x="8447057" y="4367135"/>
            <a:ext cx="3456716" cy="214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
          <p:cNvSpPr txBox="1">
            <a:spLocks noChangeArrowheads="1"/>
          </p:cNvSpPr>
          <p:nvPr/>
        </p:nvSpPr>
        <p:spPr bwMode="auto">
          <a:xfrm>
            <a:off x="9695195" y="6489638"/>
            <a:ext cx="22012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nl-NL" altLang="en-US" sz="1600">
                <a:cs typeface="Arial" panose="020B0604020202020204" pitchFamily="34" charset="0"/>
              </a:rPr>
              <a:t>O’Leary Science 2013</a:t>
            </a:r>
          </a:p>
        </p:txBody>
      </p:sp>
      <p:pic>
        <p:nvPicPr>
          <p:cNvPr id="7" name="Picture 7" descr="female"/>
          <p:cNvPicPr>
            <a:picLocks noChangeAspect="1" noChangeArrowheads="1"/>
          </p:cNvPicPr>
          <p:nvPr/>
        </p:nvPicPr>
        <p:blipFill rotWithShape="1">
          <a:blip r:embed="rId6">
            <a:extLst>
              <a:ext uri="{28A0092B-C50C-407E-A947-70E740481C1C}">
                <a14:useLocalDpi xmlns:a14="http://schemas.microsoft.com/office/drawing/2010/main" val="0"/>
              </a:ext>
            </a:extLst>
          </a:blip>
          <a:srcRect r="36708" b="30558"/>
          <a:stretch/>
        </p:blipFill>
        <p:spPr bwMode="auto">
          <a:xfrm>
            <a:off x="96011" y="4485118"/>
            <a:ext cx="1007435" cy="14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43083" y="164638"/>
            <a:ext cx="7100855"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Evolution of sex chromosomes</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loss of Y chromosomal genes</a:t>
            </a:r>
          </a:p>
        </p:txBody>
      </p:sp>
    </p:spTree>
    <p:extLst>
      <p:ext uri="{BB962C8B-B14F-4D97-AF65-F5344CB8AC3E}">
        <p14:creationId xmlns:p14="http://schemas.microsoft.com/office/powerpoint/2010/main" val="11824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96769" y="40710"/>
            <a:ext cx="6683240" cy="109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140000"/>
              </a:lnSpc>
            </a:pPr>
            <a:r>
              <a:rPr lang="nl-NL" altLang="en-US" sz="3200" dirty="0">
                <a:latin typeface="Verdana" panose="020B0604030504040204" pitchFamily="34" charset="0"/>
                <a:ea typeface="Verdana" panose="020B0604030504040204" pitchFamily="34" charset="0"/>
              </a:rPr>
              <a:t>X-reactivation mouse model</a:t>
            </a:r>
          </a:p>
          <a:p>
            <a:pPr eaLnBrk="1" hangingPunct="1">
              <a:lnSpc>
                <a:spcPct val="85000"/>
              </a:lnSpc>
            </a:pPr>
            <a:r>
              <a:rPr lang="nl-NL" altLang="en-US" sz="2400" b="0" dirty="0">
                <a:latin typeface="Verdana" panose="020B0604030504040204" pitchFamily="34" charset="0"/>
                <a:ea typeface="Verdana" panose="020B0604030504040204" pitchFamily="34" charset="0"/>
              </a:rPr>
              <a:t>tdTomato activity</a:t>
            </a:r>
            <a:endParaRPr lang="nl-NL" altLang="en-US" sz="3200" b="0" dirty="0">
              <a:latin typeface="Verdana" panose="020B0604030504040204" pitchFamily="34" charset="0"/>
              <a:ea typeface="Verdana" panose="020B0604030504040204" pitchFamily="34" charset="0"/>
            </a:endParaRP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086" y="1396531"/>
            <a:ext cx="9015489" cy="1644022"/>
          </a:xfrm>
          <a:prstGeom prst="rect">
            <a:avLst/>
          </a:prstGeom>
        </p:spPr>
      </p:pic>
      <p:pic>
        <p:nvPicPr>
          <p:cNvPr id="5" name="Picture 4">
            <a:extLst>
              <a:ext uri="{FF2B5EF4-FFF2-40B4-BE49-F238E27FC236}">
                <a16:creationId xmlns:a16="http://schemas.microsoft.com/office/drawing/2014/main" id="{9D147E4B-CA09-A60E-9F6B-77117EAB1693}"/>
              </a:ext>
            </a:extLst>
          </p:cNvPr>
          <p:cNvPicPr>
            <a:picLocks noChangeAspect="1"/>
          </p:cNvPicPr>
          <p:nvPr/>
        </p:nvPicPr>
        <p:blipFill rotWithShape="1">
          <a:blip r:embed="rId4"/>
          <a:srcRect l="4610" t="38611" r="6484" b="23333"/>
          <a:stretch/>
        </p:blipFill>
        <p:spPr>
          <a:xfrm>
            <a:off x="561975" y="3932742"/>
            <a:ext cx="10839450" cy="2609850"/>
          </a:xfrm>
          <a:prstGeom prst="rect">
            <a:avLst/>
          </a:prstGeom>
        </p:spPr>
      </p:pic>
      <p:sp>
        <p:nvSpPr>
          <p:cNvPr id="40" name="Rectangle 39">
            <a:extLst>
              <a:ext uri="{FF2B5EF4-FFF2-40B4-BE49-F238E27FC236}">
                <a16:creationId xmlns:a16="http://schemas.microsoft.com/office/drawing/2014/main" id="{1149B4E3-279F-E6E2-F4D2-344CB0F047F2}"/>
              </a:ext>
            </a:extLst>
          </p:cNvPr>
          <p:cNvSpPr/>
          <p:nvPr/>
        </p:nvSpPr>
        <p:spPr>
          <a:xfrm>
            <a:off x="1722683" y="3910461"/>
            <a:ext cx="9678742" cy="327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41" name="Straight Connector 40">
            <a:extLst>
              <a:ext uri="{FF2B5EF4-FFF2-40B4-BE49-F238E27FC236}">
                <a16:creationId xmlns:a16="http://schemas.microsoft.com/office/drawing/2014/main" id="{4ADC4D3F-6993-DE74-3E2D-98D34A54A12A}"/>
              </a:ext>
            </a:extLst>
          </p:cNvPr>
          <p:cNvCxnSpPr>
            <a:cxnSpLocks/>
          </p:cNvCxnSpPr>
          <p:nvPr/>
        </p:nvCxnSpPr>
        <p:spPr>
          <a:xfrm flipH="1">
            <a:off x="1100330" y="3038116"/>
            <a:ext cx="483465" cy="122908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3618ADD-900A-D1F3-8D53-68CB82B244E2}"/>
              </a:ext>
            </a:extLst>
          </p:cNvPr>
          <p:cNvCxnSpPr>
            <a:cxnSpLocks/>
          </p:cNvCxnSpPr>
          <p:nvPr/>
        </p:nvCxnSpPr>
        <p:spPr>
          <a:xfrm>
            <a:off x="2595116" y="3049688"/>
            <a:ext cx="286907" cy="12175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085D76A-D9A3-5004-986B-9E5C251C006D}"/>
              </a:ext>
            </a:extLst>
          </p:cNvPr>
          <p:cNvCxnSpPr>
            <a:cxnSpLocks/>
          </p:cNvCxnSpPr>
          <p:nvPr/>
        </p:nvCxnSpPr>
        <p:spPr>
          <a:xfrm flipH="1">
            <a:off x="3199416" y="3038116"/>
            <a:ext cx="1045" cy="12767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F0D7BA2-5BCB-157D-4A4C-78E23FF4D6B3}"/>
              </a:ext>
            </a:extLst>
          </p:cNvPr>
          <p:cNvCxnSpPr>
            <a:cxnSpLocks/>
          </p:cNvCxnSpPr>
          <p:nvPr/>
        </p:nvCxnSpPr>
        <p:spPr>
          <a:xfrm>
            <a:off x="4220470" y="3038116"/>
            <a:ext cx="782257" cy="12767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27044A-AF03-0625-92EB-9A9995C521BD}"/>
              </a:ext>
            </a:extLst>
          </p:cNvPr>
          <p:cNvCxnSpPr>
            <a:cxnSpLocks/>
          </p:cNvCxnSpPr>
          <p:nvPr/>
        </p:nvCxnSpPr>
        <p:spPr>
          <a:xfrm>
            <a:off x="4842823" y="3038117"/>
            <a:ext cx="477297" cy="122908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F459796-85B5-C4EC-8FF5-FB00A81B2AC5}"/>
              </a:ext>
            </a:extLst>
          </p:cNvPr>
          <p:cNvCxnSpPr>
            <a:cxnSpLocks/>
          </p:cNvCxnSpPr>
          <p:nvPr/>
        </p:nvCxnSpPr>
        <p:spPr>
          <a:xfrm>
            <a:off x="5776351" y="3038117"/>
            <a:ext cx="1331186" cy="119098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AF93CB2-07C4-D702-EBEC-4B89B375160A}"/>
              </a:ext>
            </a:extLst>
          </p:cNvPr>
          <p:cNvCxnSpPr>
            <a:cxnSpLocks/>
          </p:cNvCxnSpPr>
          <p:nvPr/>
        </p:nvCxnSpPr>
        <p:spPr>
          <a:xfrm>
            <a:off x="6419766" y="3039688"/>
            <a:ext cx="1059669" cy="12751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80FD0B4-1A0E-839A-DABA-CB31BC855AE9}"/>
              </a:ext>
            </a:extLst>
          </p:cNvPr>
          <p:cNvCxnSpPr>
            <a:cxnSpLocks/>
          </p:cNvCxnSpPr>
          <p:nvPr/>
        </p:nvCxnSpPr>
        <p:spPr>
          <a:xfrm>
            <a:off x="8421344" y="3049688"/>
            <a:ext cx="817906" cy="126513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5B625D-BBF1-BBF9-958E-A1016BCDF930}"/>
              </a:ext>
            </a:extLst>
          </p:cNvPr>
          <p:cNvCxnSpPr>
            <a:cxnSpLocks/>
          </p:cNvCxnSpPr>
          <p:nvPr/>
        </p:nvCxnSpPr>
        <p:spPr>
          <a:xfrm>
            <a:off x="8592579" y="3062834"/>
            <a:ext cx="1004305" cy="125199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640B3E-82EE-33A5-0D19-01C4D2939969}"/>
              </a:ext>
            </a:extLst>
          </p:cNvPr>
          <p:cNvCxnSpPr>
            <a:cxnSpLocks/>
          </p:cNvCxnSpPr>
          <p:nvPr/>
        </p:nvCxnSpPr>
        <p:spPr>
          <a:xfrm>
            <a:off x="10599575" y="3038116"/>
            <a:ext cx="746682" cy="12767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2" name="Text Box 21">
            <a:extLst>
              <a:ext uri="{FF2B5EF4-FFF2-40B4-BE49-F238E27FC236}">
                <a16:creationId xmlns:a16="http://schemas.microsoft.com/office/drawing/2014/main" id="{641F68DF-5CE7-81B8-3616-BD3A61220CDA}"/>
              </a:ext>
            </a:extLst>
          </p:cNvPr>
          <p:cNvSpPr txBox="1">
            <a:spLocks noChangeArrowheads="1"/>
          </p:cNvSpPr>
          <p:nvPr/>
        </p:nvSpPr>
        <p:spPr bwMode="auto">
          <a:xfrm>
            <a:off x="8894579" y="6576596"/>
            <a:ext cx="33528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dirty="0">
                <a:latin typeface="Tahoma" panose="020B0604030504040204" pitchFamily="34" charset="0"/>
                <a:ea typeface="Tahoma" panose="020B0604030504040204" pitchFamily="34" charset="0"/>
                <a:cs typeface="Tahoma" panose="020B0604030504040204" pitchFamily="34" charset="0"/>
              </a:rPr>
              <a:t>Hegias Mira-Bontenbal Stem </a:t>
            </a:r>
            <a:r>
              <a:rPr lang="nl-NL" altLang="en-US" sz="1200" dirty="0" err="1">
                <a:latin typeface="Tahoma" panose="020B0604030504040204" pitchFamily="34" charset="0"/>
                <a:ea typeface="Tahoma" panose="020B0604030504040204" pitchFamily="34" charset="0"/>
                <a:cs typeface="Tahoma" panose="020B0604030504040204" pitchFamily="34" charset="0"/>
              </a:rPr>
              <a:t>Cell</a:t>
            </a:r>
            <a:r>
              <a:rPr lang="nl-NL" altLang="en-US" sz="1200" dirty="0">
                <a:latin typeface="Tahoma" panose="020B0604030504040204" pitchFamily="34" charset="0"/>
                <a:ea typeface="Tahoma" panose="020B0604030504040204" pitchFamily="34" charset="0"/>
                <a:cs typeface="Tahoma" panose="020B0604030504040204" pitchFamily="34" charset="0"/>
              </a:rPr>
              <a:t> </a:t>
            </a:r>
            <a:r>
              <a:rPr lang="nl-NL" altLang="en-US" sz="1200" dirty="0" err="1">
                <a:latin typeface="Tahoma" panose="020B0604030504040204" pitchFamily="34" charset="0"/>
                <a:ea typeface="Tahoma" panose="020B0604030504040204" pitchFamily="34" charset="0"/>
                <a:cs typeface="Tahoma" panose="020B0604030504040204" pitchFamily="34" charset="0"/>
              </a:rPr>
              <a:t>Reports</a:t>
            </a:r>
            <a:r>
              <a:rPr lang="nl-NL" altLang="en-US" sz="1200" dirty="0">
                <a:latin typeface="Tahoma" panose="020B0604030504040204" pitchFamily="34" charset="0"/>
                <a:ea typeface="Tahoma" panose="020B0604030504040204" pitchFamily="34" charset="0"/>
                <a:cs typeface="Tahoma" panose="020B0604030504040204" pitchFamily="34" charset="0"/>
              </a:rPr>
              <a:t> 2022</a:t>
            </a:r>
          </a:p>
        </p:txBody>
      </p:sp>
    </p:spTree>
    <p:extLst>
      <p:ext uri="{BB962C8B-B14F-4D97-AF65-F5344CB8AC3E}">
        <p14:creationId xmlns:p14="http://schemas.microsoft.com/office/powerpoint/2010/main" val="15018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00" y="2617344"/>
            <a:ext cx="3806939" cy="2069944"/>
          </a:xfrm>
          <a:prstGeom prst="rect">
            <a:avLst/>
          </a:prstGeom>
        </p:spPr>
      </p:pic>
      <p:sp>
        <p:nvSpPr>
          <p:cNvPr id="2" name="Text Box 2">
            <a:extLst>
              <a:ext uri="{FF2B5EF4-FFF2-40B4-BE49-F238E27FC236}">
                <a16:creationId xmlns:a16="http://schemas.microsoft.com/office/drawing/2014/main" id="{3BC575C4-0FDF-4C75-0636-C4DC9C67945E}"/>
              </a:ext>
            </a:extLst>
          </p:cNvPr>
          <p:cNvSpPr txBox="1">
            <a:spLocks noChangeArrowheads="1"/>
          </p:cNvSpPr>
          <p:nvPr/>
        </p:nvSpPr>
        <p:spPr bwMode="auto">
          <a:xfrm>
            <a:off x="296769" y="40710"/>
            <a:ext cx="6683240" cy="109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140000"/>
              </a:lnSpc>
            </a:pPr>
            <a:r>
              <a:rPr lang="nl-NL" altLang="en-US" sz="3200" dirty="0">
                <a:latin typeface="Verdana" panose="020B0604030504040204" pitchFamily="34" charset="0"/>
                <a:ea typeface="Verdana" panose="020B0604030504040204" pitchFamily="34" charset="0"/>
              </a:rPr>
              <a:t>X-reactivation mouse model</a:t>
            </a:r>
          </a:p>
          <a:p>
            <a:pPr eaLnBrk="1" hangingPunct="1">
              <a:lnSpc>
                <a:spcPct val="85000"/>
              </a:lnSpc>
            </a:pPr>
            <a:r>
              <a:rPr lang="nl-NL" altLang="en-US" sz="2400" b="0" dirty="0">
                <a:latin typeface="Verdana" panose="020B0604030504040204" pitchFamily="34" charset="0"/>
                <a:ea typeface="Verdana" panose="020B0604030504040204" pitchFamily="34" charset="0"/>
              </a:rPr>
              <a:t>5-aza-dC and </a:t>
            </a:r>
            <a:r>
              <a:rPr lang="nl-NL" altLang="en-US" sz="2400" b="0" dirty="0" err="1">
                <a:latin typeface="Verdana" panose="020B0604030504040204" pitchFamily="34" charset="0"/>
                <a:ea typeface="Verdana" panose="020B0604030504040204" pitchFamily="34" charset="0"/>
              </a:rPr>
              <a:t>Xist</a:t>
            </a:r>
            <a:r>
              <a:rPr lang="nl-NL" altLang="en-US" sz="2400" b="0" dirty="0">
                <a:latin typeface="Verdana" panose="020B0604030504040204" pitchFamily="34" charset="0"/>
                <a:ea typeface="Verdana" panose="020B0604030504040204" pitchFamily="34" charset="0"/>
              </a:rPr>
              <a:t> KD studies</a:t>
            </a:r>
            <a:endParaRPr lang="nl-NL" altLang="en-US" sz="3200" b="0" dirty="0">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783E7537-80DE-0864-7653-21E76066D182}"/>
              </a:ext>
            </a:extLst>
          </p:cNvPr>
          <p:cNvSpPr/>
          <p:nvPr/>
        </p:nvSpPr>
        <p:spPr>
          <a:xfrm>
            <a:off x="4772025" y="1204687"/>
            <a:ext cx="257175"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2" name="Group 21">
            <a:extLst>
              <a:ext uri="{FF2B5EF4-FFF2-40B4-BE49-F238E27FC236}">
                <a16:creationId xmlns:a16="http://schemas.microsoft.com/office/drawing/2014/main" id="{2708094B-AA64-1871-F2CC-67BA9CDEC5E8}"/>
              </a:ext>
            </a:extLst>
          </p:cNvPr>
          <p:cNvGrpSpPr/>
          <p:nvPr/>
        </p:nvGrpSpPr>
        <p:grpSpPr>
          <a:xfrm>
            <a:off x="5868425" y="1204687"/>
            <a:ext cx="1933574" cy="2790529"/>
            <a:chOff x="8572500" y="1204687"/>
            <a:chExt cx="1933574" cy="2790529"/>
          </a:xfrm>
        </p:grpSpPr>
        <p:pic>
          <p:nvPicPr>
            <p:cNvPr id="4" name="Picture 3">
              <a:extLst>
                <a:ext uri="{FF2B5EF4-FFF2-40B4-BE49-F238E27FC236}">
                  <a16:creationId xmlns:a16="http://schemas.microsoft.com/office/drawing/2014/main" id="{B56201BA-5B05-5C25-F65D-D1D98EAA2EBC}"/>
                </a:ext>
              </a:extLst>
            </p:cNvPr>
            <p:cNvPicPr>
              <a:picLocks noChangeAspect="1"/>
            </p:cNvPicPr>
            <p:nvPr/>
          </p:nvPicPr>
          <p:blipFill rotWithShape="1">
            <a:blip r:embed="rId4"/>
            <a:srcRect l="57195" t="31935" r="20767" b="14110"/>
            <a:stretch/>
          </p:blipFill>
          <p:spPr>
            <a:xfrm>
              <a:off x="8686799" y="1204687"/>
              <a:ext cx="1819275" cy="2505381"/>
            </a:xfrm>
            <a:prstGeom prst="rect">
              <a:avLst/>
            </a:prstGeom>
          </p:spPr>
        </p:pic>
        <p:sp>
          <p:nvSpPr>
            <p:cNvPr id="8" name="Rectangle 7">
              <a:extLst>
                <a:ext uri="{FF2B5EF4-FFF2-40B4-BE49-F238E27FC236}">
                  <a16:creationId xmlns:a16="http://schemas.microsoft.com/office/drawing/2014/main" id="{781AF7F0-514B-5F1D-0531-6EB894D791AF}"/>
                </a:ext>
              </a:extLst>
            </p:cNvPr>
            <p:cNvSpPr/>
            <p:nvPr/>
          </p:nvSpPr>
          <p:spPr>
            <a:xfrm>
              <a:off x="8572500" y="1342574"/>
              <a:ext cx="257175"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E40B8E94-8FE5-E775-1DFA-21EAB3C3BC52}"/>
                </a:ext>
              </a:extLst>
            </p:cNvPr>
            <p:cNvSpPr/>
            <p:nvPr/>
          </p:nvSpPr>
          <p:spPr>
            <a:xfrm>
              <a:off x="9296400" y="3652316"/>
              <a:ext cx="76200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10" name="Rectangle 9">
            <a:extLst>
              <a:ext uri="{FF2B5EF4-FFF2-40B4-BE49-F238E27FC236}">
                <a16:creationId xmlns:a16="http://schemas.microsoft.com/office/drawing/2014/main" id="{80A1A20B-7235-B120-0E9F-3FF3FB4B4178}"/>
              </a:ext>
            </a:extLst>
          </p:cNvPr>
          <p:cNvSpPr/>
          <p:nvPr/>
        </p:nvSpPr>
        <p:spPr>
          <a:xfrm>
            <a:off x="4752975" y="4121260"/>
            <a:ext cx="257175"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3" name="Group 22">
            <a:extLst>
              <a:ext uri="{FF2B5EF4-FFF2-40B4-BE49-F238E27FC236}">
                <a16:creationId xmlns:a16="http://schemas.microsoft.com/office/drawing/2014/main" id="{C166A334-89E0-3DE9-6F74-D90CF3CFCFA4}"/>
              </a:ext>
            </a:extLst>
          </p:cNvPr>
          <p:cNvGrpSpPr/>
          <p:nvPr/>
        </p:nvGrpSpPr>
        <p:grpSpPr>
          <a:xfrm>
            <a:off x="5935334" y="3823164"/>
            <a:ext cx="1914054" cy="2619681"/>
            <a:chOff x="8572500" y="4121260"/>
            <a:chExt cx="1914054" cy="2619681"/>
          </a:xfrm>
        </p:grpSpPr>
        <p:pic>
          <p:nvPicPr>
            <p:cNvPr id="6" name="Picture 5">
              <a:extLst>
                <a:ext uri="{FF2B5EF4-FFF2-40B4-BE49-F238E27FC236}">
                  <a16:creationId xmlns:a16="http://schemas.microsoft.com/office/drawing/2014/main" id="{6E045469-370F-C41F-A66B-20310E8F1076}"/>
                </a:ext>
              </a:extLst>
            </p:cNvPr>
            <p:cNvPicPr>
              <a:picLocks noChangeAspect="1"/>
            </p:cNvPicPr>
            <p:nvPr/>
          </p:nvPicPr>
          <p:blipFill rotWithShape="1">
            <a:blip r:embed="rId5"/>
            <a:srcRect l="57327" t="38215" r="20635" b="7830"/>
            <a:stretch/>
          </p:blipFill>
          <p:spPr>
            <a:xfrm>
              <a:off x="8667278" y="4121260"/>
              <a:ext cx="1819275" cy="2505381"/>
            </a:xfrm>
            <a:prstGeom prst="rect">
              <a:avLst/>
            </a:prstGeom>
          </p:spPr>
        </p:pic>
        <p:sp>
          <p:nvSpPr>
            <p:cNvPr id="11" name="Rectangle 10">
              <a:extLst>
                <a:ext uri="{FF2B5EF4-FFF2-40B4-BE49-F238E27FC236}">
                  <a16:creationId xmlns:a16="http://schemas.microsoft.com/office/drawing/2014/main" id="{47AA3C52-DFF8-058C-BC41-AAC911E3D165}"/>
                </a:ext>
              </a:extLst>
            </p:cNvPr>
            <p:cNvSpPr/>
            <p:nvPr/>
          </p:nvSpPr>
          <p:spPr>
            <a:xfrm>
              <a:off x="8572500" y="6398041"/>
              <a:ext cx="1914054"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82B78E49-2425-5A2A-E76A-5B97EA2CABF5}"/>
                </a:ext>
              </a:extLst>
            </p:cNvPr>
            <p:cNvSpPr/>
            <p:nvPr/>
          </p:nvSpPr>
          <p:spPr>
            <a:xfrm>
              <a:off x="8572500" y="6340891"/>
              <a:ext cx="257175"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16" name="Picture 15">
            <a:extLst>
              <a:ext uri="{FF2B5EF4-FFF2-40B4-BE49-F238E27FC236}">
                <a16:creationId xmlns:a16="http://schemas.microsoft.com/office/drawing/2014/main" id="{04D384E4-95AB-E8B2-F1AD-1DD2752F8E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7354"/>
          <a:stretch/>
        </p:blipFill>
        <p:spPr>
          <a:xfrm>
            <a:off x="4520638" y="1592205"/>
            <a:ext cx="1140064" cy="1644022"/>
          </a:xfrm>
          <a:prstGeom prst="rect">
            <a:avLst/>
          </a:prstGeom>
        </p:spPr>
      </p:pic>
      <p:pic>
        <p:nvPicPr>
          <p:cNvPr id="17" name="Picture 16">
            <a:extLst>
              <a:ext uri="{FF2B5EF4-FFF2-40B4-BE49-F238E27FC236}">
                <a16:creationId xmlns:a16="http://schemas.microsoft.com/office/drawing/2014/main" id="{7AD0361F-8E23-154B-DF8A-C177610606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921" r="67915"/>
          <a:stretch/>
        </p:blipFill>
        <p:spPr>
          <a:xfrm>
            <a:off x="4373000" y="4014266"/>
            <a:ext cx="1457325" cy="1644022"/>
          </a:xfrm>
          <a:prstGeom prst="rect">
            <a:avLst/>
          </a:prstGeom>
        </p:spPr>
      </p:pic>
      <p:pic>
        <p:nvPicPr>
          <p:cNvPr id="24" name="Picture 23">
            <a:extLst>
              <a:ext uri="{FF2B5EF4-FFF2-40B4-BE49-F238E27FC236}">
                <a16:creationId xmlns:a16="http://schemas.microsoft.com/office/drawing/2014/main" id="{26455F13-05A7-105B-4465-9E21A4CCB34A}"/>
              </a:ext>
            </a:extLst>
          </p:cNvPr>
          <p:cNvPicPr>
            <a:picLocks noChangeAspect="1"/>
          </p:cNvPicPr>
          <p:nvPr/>
        </p:nvPicPr>
        <p:blipFill rotWithShape="1">
          <a:blip r:embed="rId5"/>
          <a:srcRect l="17064" t="38215" r="42437" b="7830"/>
          <a:stretch/>
        </p:blipFill>
        <p:spPr>
          <a:xfrm>
            <a:off x="8106462" y="3714321"/>
            <a:ext cx="3628338" cy="2719000"/>
          </a:xfrm>
          <a:prstGeom prst="rect">
            <a:avLst/>
          </a:prstGeom>
        </p:spPr>
      </p:pic>
      <p:sp>
        <p:nvSpPr>
          <p:cNvPr id="25" name="Text Box 21">
            <a:extLst>
              <a:ext uri="{FF2B5EF4-FFF2-40B4-BE49-F238E27FC236}">
                <a16:creationId xmlns:a16="http://schemas.microsoft.com/office/drawing/2014/main" id="{7B904CC9-F312-F062-A75B-87185784F012}"/>
              </a:ext>
            </a:extLst>
          </p:cNvPr>
          <p:cNvSpPr txBox="1">
            <a:spLocks noChangeArrowheads="1"/>
          </p:cNvSpPr>
          <p:nvPr/>
        </p:nvSpPr>
        <p:spPr bwMode="auto">
          <a:xfrm>
            <a:off x="8894579" y="6576596"/>
            <a:ext cx="33528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dirty="0">
                <a:latin typeface="Tahoma" panose="020B0604030504040204" pitchFamily="34" charset="0"/>
                <a:ea typeface="Tahoma" panose="020B0604030504040204" pitchFamily="34" charset="0"/>
                <a:cs typeface="Tahoma" panose="020B0604030504040204" pitchFamily="34" charset="0"/>
              </a:rPr>
              <a:t>Hegias Mira-Bontenbal Stem </a:t>
            </a:r>
            <a:r>
              <a:rPr lang="nl-NL" altLang="en-US" sz="1200" dirty="0" err="1">
                <a:latin typeface="Tahoma" panose="020B0604030504040204" pitchFamily="34" charset="0"/>
                <a:ea typeface="Tahoma" panose="020B0604030504040204" pitchFamily="34" charset="0"/>
                <a:cs typeface="Tahoma" panose="020B0604030504040204" pitchFamily="34" charset="0"/>
              </a:rPr>
              <a:t>Cell</a:t>
            </a:r>
            <a:r>
              <a:rPr lang="nl-NL" altLang="en-US" sz="1200" dirty="0">
                <a:latin typeface="Tahoma" panose="020B0604030504040204" pitchFamily="34" charset="0"/>
                <a:ea typeface="Tahoma" panose="020B0604030504040204" pitchFamily="34" charset="0"/>
                <a:cs typeface="Tahoma" panose="020B0604030504040204" pitchFamily="34" charset="0"/>
              </a:rPr>
              <a:t> </a:t>
            </a:r>
            <a:r>
              <a:rPr lang="nl-NL" altLang="en-US" sz="1200" dirty="0" err="1">
                <a:latin typeface="Tahoma" panose="020B0604030504040204" pitchFamily="34" charset="0"/>
                <a:ea typeface="Tahoma" panose="020B0604030504040204" pitchFamily="34" charset="0"/>
                <a:cs typeface="Tahoma" panose="020B0604030504040204" pitchFamily="34" charset="0"/>
              </a:rPr>
              <a:t>Reports</a:t>
            </a:r>
            <a:r>
              <a:rPr lang="nl-NL" altLang="en-US" sz="1200" dirty="0">
                <a:latin typeface="Tahoma" panose="020B0604030504040204" pitchFamily="34" charset="0"/>
                <a:ea typeface="Tahoma" panose="020B0604030504040204" pitchFamily="34" charset="0"/>
                <a:cs typeface="Tahoma" panose="020B0604030504040204" pitchFamily="34" charset="0"/>
              </a:rPr>
              <a:t> 2022</a:t>
            </a:r>
          </a:p>
        </p:txBody>
      </p:sp>
    </p:spTree>
    <p:extLst>
      <p:ext uri="{BB962C8B-B14F-4D97-AF65-F5344CB8AC3E}">
        <p14:creationId xmlns:p14="http://schemas.microsoft.com/office/powerpoint/2010/main" val="357629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Rett Syndrome (RTT)</a:t>
            </a:r>
            <a:br>
              <a:rPr lang="nl-NL" altLang="en-US" sz="4267" dirty="0">
                <a:latin typeface="+mn-lt"/>
              </a:rPr>
            </a:br>
            <a:r>
              <a:rPr lang="nl-NL" altLang="en-US" sz="2400" b="0" dirty="0">
                <a:latin typeface="+mn-lt"/>
              </a:rPr>
              <a:t>MeCP2 </a:t>
            </a:r>
            <a:r>
              <a:rPr lang="nl-NL" altLang="en-US" sz="2400" b="0" dirty="0" err="1">
                <a:latin typeface="+mn-lt"/>
              </a:rPr>
              <a:t>reactivation</a:t>
            </a:r>
            <a:endParaRPr lang="nl-NL" altLang="en-US" sz="2400" b="0" dirty="0">
              <a:latin typeface="+mn-lt"/>
            </a:endParaRPr>
          </a:p>
        </p:txBody>
      </p:sp>
      <p:pic>
        <p:nvPicPr>
          <p:cNvPr id="4" name="Picture 9" descr="Afbeeldingsresultaat voor rett syndrome research trust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07" t="19325" r="5713" b="14925"/>
          <a:stretch/>
        </p:blipFill>
        <p:spPr bwMode="auto">
          <a:xfrm>
            <a:off x="9611597" y="68627"/>
            <a:ext cx="2576248" cy="9692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05FE0A-AD76-2D78-B4F5-5424AF4EBB6A}"/>
              </a:ext>
            </a:extLst>
          </p:cNvPr>
          <p:cNvPicPr>
            <a:picLocks noChangeAspect="1"/>
          </p:cNvPicPr>
          <p:nvPr/>
        </p:nvPicPr>
        <p:blipFill rotWithShape="1">
          <a:blip r:embed="rId4"/>
          <a:srcRect l="18828" t="47222" r="42187" b="29723"/>
          <a:stretch/>
        </p:blipFill>
        <p:spPr>
          <a:xfrm>
            <a:off x="695324" y="4923365"/>
            <a:ext cx="4752975" cy="1581150"/>
          </a:xfrm>
          <a:prstGeom prst="rect">
            <a:avLst/>
          </a:prstGeom>
        </p:spPr>
      </p:pic>
      <p:grpSp>
        <p:nvGrpSpPr>
          <p:cNvPr id="6" name="Group 5">
            <a:extLst>
              <a:ext uri="{FF2B5EF4-FFF2-40B4-BE49-F238E27FC236}">
                <a16:creationId xmlns:a16="http://schemas.microsoft.com/office/drawing/2014/main" id="{7794797E-75C5-7BD6-FE6E-5009D6EB627E}"/>
              </a:ext>
            </a:extLst>
          </p:cNvPr>
          <p:cNvGrpSpPr/>
          <p:nvPr/>
        </p:nvGrpSpPr>
        <p:grpSpPr>
          <a:xfrm>
            <a:off x="2371725" y="1405248"/>
            <a:ext cx="2570491" cy="3518117"/>
            <a:chOff x="8572500" y="4121260"/>
            <a:chExt cx="1914054" cy="2619681"/>
          </a:xfrm>
        </p:grpSpPr>
        <p:pic>
          <p:nvPicPr>
            <p:cNvPr id="7" name="Picture 6">
              <a:extLst>
                <a:ext uri="{FF2B5EF4-FFF2-40B4-BE49-F238E27FC236}">
                  <a16:creationId xmlns:a16="http://schemas.microsoft.com/office/drawing/2014/main" id="{DB287712-3D44-8B2F-144A-D2C602361414}"/>
                </a:ext>
              </a:extLst>
            </p:cNvPr>
            <p:cNvPicPr>
              <a:picLocks noChangeAspect="1"/>
            </p:cNvPicPr>
            <p:nvPr/>
          </p:nvPicPr>
          <p:blipFill rotWithShape="1">
            <a:blip r:embed="rId5"/>
            <a:srcRect l="57327" t="38215" r="20635" b="7830"/>
            <a:stretch/>
          </p:blipFill>
          <p:spPr>
            <a:xfrm>
              <a:off x="8667278" y="4121260"/>
              <a:ext cx="1819275" cy="2505381"/>
            </a:xfrm>
            <a:prstGeom prst="rect">
              <a:avLst/>
            </a:prstGeom>
          </p:spPr>
        </p:pic>
        <p:sp>
          <p:nvSpPr>
            <p:cNvPr id="8" name="Rectangle 7">
              <a:extLst>
                <a:ext uri="{FF2B5EF4-FFF2-40B4-BE49-F238E27FC236}">
                  <a16:creationId xmlns:a16="http://schemas.microsoft.com/office/drawing/2014/main" id="{54F0943E-1F17-C530-2C95-1944B5116783}"/>
                </a:ext>
              </a:extLst>
            </p:cNvPr>
            <p:cNvSpPr/>
            <p:nvPr/>
          </p:nvSpPr>
          <p:spPr>
            <a:xfrm>
              <a:off x="8572500" y="6398041"/>
              <a:ext cx="1914054"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B42C6D9D-FA41-AB31-D1DD-CDAA5D463444}"/>
                </a:ext>
              </a:extLst>
            </p:cNvPr>
            <p:cNvSpPr/>
            <p:nvPr/>
          </p:nvSpPr>
          <p:spPr>
            <a:xfrm>
              <a:off x="8572500" y="6340891"/>
              <a:ext cx="257175"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10" name="Picture 9">
            <a:extLst>
              <a:ext uri="{FF2B5EF4-FFF2-40B4-BE49-F238E27FC236}">
                <a16:creationId xmlns:a16="http://schemas.microsoft.com/office/drawing/2014/main" id="{C953DFC6-7AB6-307D-EAC9-18D8D48814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921" r="67915"/>
          <a:stretch/>
        </p:blipFill>
        <p:spPr>
          <a:xfrm>
            <a:off x="591575" y="1790369"/>
            <a:ext cx="1780150" cy="2008204"/>
          </a:xfrm>
          <a:prstGeom prst="rect">
            <a:avLst/>
          </a:prstGeom>
        </p:spPr>
      </p:pic>
      <p:sp>
        <p:nvSpPr>
          <p:cNvPr id="11" name="Text Box 21">
            <a:extLst>
              <a:ext uri="{FF2B5EF4-FFF2-40B4-BE49-F238E27FC236}">
                <a16:creationId xmlns:a16="http://schemas.microsoft.com/office/drawing/2014/main" id="{80DCB69C-100D-F35C-E92E-506E0365702E}"/>
              </a:ext>
            </a:extLst>
          </p:cNvPr>
          <p:cNvSpPr txBox="1">
            <a:spLocks noChangeArrowheads="1"/>
          </p:cNvSpPr>
          <p:nvPr/>
        </p:nvSpPr>
        <p:spPr bwMode="auto">
          <a:xfrm>
            <a:off x="8894579" y="6576596"/>
            <a:ext cx="33528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dirty="0">
                <a:latin typeface="Tahoma" panose="020B0604030504040204" pitchFamily="34" charset="0"/>
                <a:ea typeface="Tahoma" panose="020B0604030504040204" pitchFamily="34" charset="0"/>
                <a:cs typeface="Tahoma" panose="020B0604030504040204" pitchFamily="34" charset="0"/>
              </a:rPr>
              <a:t>Hegias Mira-Bontenbal Stem </a:t>
            </a:r>
            <a:r>
              <a:rPr lang="nl-NL" altLang="en-US" sz="1200" dirty="0" err="1">
                <a:latin typeface="Tahoma" panose="020B0604030504040204" pitchFamily="34" charset="0"/>
                <a:ea typeface="Tahoma" panose="020B0604030504040204" pitchFamily="34" charset="0"/>
                <a:cs typeface="Tahoma" panose="020B0604030504040204" pitchFamily="34" charset="0"/>
              </a:rPr>
              <a:t>Cell</a:t>
            </a:r>
            <a:r>
              <a:rPr lang="nl-NL" altLang="en-US" sz="1200" dirty="0">
                <a:latin typeface="Tahoma" panose="020B0604030504040204" pitchFamily="34" charset="0"/>
                <a:ea typeface="Tahoma" panose="020B0604030504040204" pitchFamily="34" charset="0"/>
                <a:cs typeface="Tahoma" panose="020B0604030504040204" pitchFamily="34" charset="0"/>
              </a:rPr>
              <a:t> </a:t>
            </a:r>
            <a:r>
              <a:rPr lang="nl-NL" altLang="en-US" sz="1200" dirty="0" err="1">
                <a:latin typeface="Tahoma" panose="020B0604030504040204" pitchFamily="34" charset="0"/>
                <a:ea typeface="Tahoma" panose="020B0604030504040204" pitchFamily="34" charset="0"/>
                <a:cs typeface="Tahoma" panose="020B0604030504040204" pitchFamily="34" charset="0"/>
              </a:rPr>
              <a:t>Reports</a:t>
            </a:r>
            <a:r>
              <a:rPr lang="nl-NL" altLang="en-US" sz="1200" dirty="0">
                <a:latin typeface="Tahoma" panose="020B0604030504040204" pitchFamily="34" charset="0"/>
                <a:ea typeface="Tahoma" panose="020B0604030504040204" pitchFamily="34" charset="0"/>
                <a:cs typeface="Tahoma" panose="020B0604030504040204" pitchFamily="34" charset="0"/>
              </a:rPr>
              <a:t> 2022</a:t>
            </a:r>
          </a:p>
        </p:txBody>
      </p:sp>
    </p:spTree>
    <p:extLst>
      <p:ext uri="{BB962C8B-B14F-4D97-AF65-F5344CB8AC3E}">
        <p14:creationId xmlns:p14="http://schemas.microsoft.com/office/powerpoint/2010/main" val="263090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Rett Syndrome (RTT)</a:t>
            </a:r>
            <a:br>
              <a:rPr lang="nl-NL" altLang="en-US" sz="4267" dirty="0">
                <a:latin typeface="+mn-lt"/>
              </a:rPr>
            </a:br>
            <a:r>
              <a:rPr lang="nl-NL" altLang="en-US" sz="2400" b="0" dirty="0">
                <a:latin typeface="+mn-lt"/>
              </a:rPr>
              <a:t>MeCP2 </a:t>
            </a:r>
            <a:r>
              <a:rPr lang="nl-NL" altLang="en-US" sz="2400" b="0" dirty="0" err="1">
                <a:latin typeface="+mn-lt"/>
              </a:rPr>
              <a:t>reactivation</a:t>
            </a:r>
            <a:endParaRPr lang="nl-NL" altLang="en-US" sz="2400" b="0" dirty="0">
              <a:latin typeface="+mn-lt"/>
            </a:endParaRPr>
          </a:p>
        </p:txBody>
      </p:sp>
      <p:grpSp>
        <p:nvGrpSpPr>
          <p:cNvPr id="9" name="Group 8">
            <a:extLst>
              <a:ext uri="{FF2B5EF4-FFF2-40B4-BE49-F238E27FC236}">
                <a16:creationId xmlns:a16="http://schemas.microsoft.com/office/drawing/2014/main" id="{9C8CE0C0-E47E-EADC-ECE8-E4725C3415BF}"/>
              </a:ext>
            </a:extLst>
          </p:cNvPr>
          <p:cNvGrpSpPr/>
          <p:nvPr/>
        </p:nvGrpSpPr>
        <p:grpSpPr>
          <a:xfrm>
            <a:off x="587917" y="2484964"/>
            <a:ext cx="10311803" cy="3947840"/>
            <a:chOff x="587917" y="2484964"/>
            <a:chExt cx="10311803" cy="3947840"/>
          </a:xfrm>
        </p:grpSpPr>
        <p:pic>
          <p:nvPicPr>
            <p:cNvPr id="5" name="Picture 4">
              <a:extLst>
                <a:ext uri="{FF2B5EF4-FFF2-40B4-BE49-F238E27FC236}">
                  <a16:creationId xmlns:a16="http://schemas.microsoft.com/office/drawing/2014/main" id="{4D817530-3389-9425-3AD5-F52A0A615C15}"/>
                </a:ext>
              </a:extLst>
            </p:cNvPr>
            <p:cNvPicPr>
              <a:picLocks noChangeAspect="1"/>
            </p:cNvPicPr>
            <p:nvPr/>
          </p:nvPicPr>
          <p:blipFill rotWithShape="1">
            <a:blip r:embed="rId3">
              <a:extLst>
                <a:ext uri="{28A0092B-C50C-407E-A947-70E740481C1C}">
                  <a14:useLocalDpi xmlns:a14="http://schemas.microsoft.com/office/drawing/2010/main" val="0"/>
                </a:ext>
              </a:extLst>
            </a:blip>
            <a:srcRect r="59439"/>
            <a:stretch/>
          </p:blipFill>
          <p:spPr>
            <a:xfrm rot="16200000">
              <a:off x="3927239" y="-539678"/>
              <a:ext cx="3633160" cy="10311803"/>
            </a:xfrm>
            <a:prstGeom prst="rect">
              <a:avLst/>
            </a:prstGeom>
          </p:spPr>
        </p:pic>
        <p:sp>
          <p:nvSpPr>
            <p:cNvPr id="7" name="Rectangle 6">
              <a:extLst>
                <a:ext uri="{FF2B5EF4-FFF2-40B4-BE49-F238E27FC236}">
                  <a16:creationId xmlns:a16="http://schemas.microsoft.com/office/drawing/2014/main" id="{0BA57C7E-7DF2-5178-A4DA-908FC410E8CA}"/>
                </a:ext>
              </a:extLst>
            </p:cNvPr>
            <p:cNvSpPr/>
            <p:nvPr/>
          </p:nvSpPr>
          <p:spPr>
            <a:xfrm>
              <a:off x="1381125" y="2799643"/>
              <a:ext cx="3295650" cy="629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E653B6BF-9B26-BE26-425A-C81B3B0F36BD}"/>
                </a:ext>
              </a:extLst>
            </p:cNvPr>
            <p:cNvSpPr/>
            <p:nvPr/>
          </p:nvSpPr>
          <p:spPr>
            <a:xfrm>
              <a:off x="3905250" y="2484964"/>
              <a:ext cx="3295650" cy="629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10" name="Picture 9">
            <a:extLst>
              <a:ext uri="{FF2B5EF4-FFF2-40B4-BE49-F238E27FC236}">
                <a16:creationId xmlns:a16="http://schemas.microsoft.com/office/drawing/2014/main" id="{D5D1A9B8-964F-3E07-4E3E-8FA07D5128A5}"/>
              </a:ext>
            </a:extLst>
          </p:cNvPr>
          <p:cNvPicPr>
            <a:picLocks noChangeAspect="1"/>
          </p:cNvPicPr>
          <p:nvPr/>
        </p:nvPicPr>
        <p:blipFill rotWithShape="1">
          <a:blip r:embed="rId3">
            <a:extLst>
              <a:ext uri="{28A0092B-C50C-407E-A947-70E740481C1C}">
                <a14:useLocalDpi xmlns:a14="http://schemas.microsoft.com/office/drawing/2010/main" val="0"/>
              </a:ext>
            </a:extLst>
          </a:blip>
          <a:srcRect l="33854" t="7323" r="59439" b="77251"/>
          <a:stretch/>
        </p:blipFill>
        <p:spPr>
          <a:xfrm>
            <a:off x="587917" y="1838324"/>
            <a:ext cx="600781" cy="1590676"/>
          </a:xfrm>
          <a:prstGeom prst="rect">
            <a:avLst/>
          </a:prstGeom>
        </p:spPr>
      </p:pic>
      <p:grpSp>
        <p:nvGrpSpPr>
          <p:cNvPr id="14" name="Group 13">
            <a:extLst>
              <a:ext uri="{FF2B5EF4-FFF2-40B4-BE49-F238E27FC236}">
                <a16:creationId xmlns:a16="http://schemas.microsoft.com/office/drawing/2014/main" id="{19FA13C6-CA64-9C68-6EF2-E3B14A2F5991}"/>
              </a:ext>
            </a:extLst>
          </p:cNvPr>
          <p:cNvGrpSpPr/>
          <p:nvPr/>
        </p:nvGrpSpPr>
        <p:grpSpPr>
          <a:xfrm>
            <a:off x="5553075" y="-28575"/>
            <a:ext cx="5476875" cy="2561163"/>
            <a:chOff x="5553075" y="-28575"/>
            <a:chExt cx="5476875" cy="2561163"/>
          </a:xfrm>
        </p:grpSpPr>
        <p:pic>
          <p:nvPicPr>
            <p:cNvPr id="12" name="Picture 11">
              <a:extLst>
                <a:ext uri="{FF2B5EF4-FFF2-40B4-BE49-F238E27FC236}">
                  <a16:creationId xmlns:a16="http://schemas.microsoft.com/office/drawing/2014/main" id="{3095194A-B9E3-D5EC-832A-639A3E3186D1}"/>
                </a:ext>
              </a:extLst>
            </p:cNvPr>
            <p:cNvPicPr>
              <a:picLocks noChangeAspect="1"/>
            </p:cNvPicPr>
            <p:nvPr/>
          </p:nvPicPr>
          <p:blipFill rotWithShape="1">
            <a:blip r:embed="rId4">
              <a:extLst>
                <a:ext uri="{28A0092B-C50C-407E-A947-70E740481C1C}">
                  <a14:useLocalDpi xmlns:a14="http://schemas.microsoft.com/office/drawing/2010/main" val="0"/>
                </a:ext>
              </a:extLst>
            </a:blip>
            <a:srcRect l="38674" b="76683"/>
            <a:stretch/>
          </p:blipFill>
          <p:spPr>
            <a:xfrm>
              <a:off x="5553075" y="135244"/>
              <a:ext cx="5476875" cy="2397344"/>
            </a:xfrm>
            <a:prstGeom prst="rect">
              <a:avLst/>
            </a:prstGeom>
          </p:spPr>
        </p:pic>
        <p:sp>
          <p:nvSpPr>
            <p:cNvPr id="13" name="Rectangle 12">
              <a:extLst>
                <a:ext uri="{FF2B5EF4-FFF2-40B4-BE49-F238E27FC236}">
                  <a16:creationId xmlns:a16="http://schemas.microsoft.com/office/drawing/2014/main" id="{2A7F4F70-C057-54C0-10BD-2E00593CB183}"/>
                </a:ext>
              </a:extLst>
            </p:cNvPr>
            <p:cNvSpPr/>
            <p:nvPr/>
          </p:nvSpPr>
          <p:spPr>
            <a:xfrm>
              <a:off x="5721824" y="-28575"/>
              <a:ext cx="259876" cy="356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13402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Rett Syndrome (RTT)</a:t>
            </a:r>
            <a:br>
              <a:rPr lang="nl-NL" altLang="en-US" sz="4267" dirty="0">
                <a:latin typeface="+mn-lt"/>
              </a:rPr>
            </a:br>
            <a:r>
              <a:rPr lang="nl-NL" altLang="en-US" sz="2400" b="0" dirty="0">
                <a:latin typeface="+mn-lt"/>
              </a:rPr>
              <a:t>MeCP2 </a:t>
            </a:r>
            <a:r>
              <a:rPr lang="nl-NL" altLang="en-US" sz="2400" b="0" dirty="0" err="1">
                <a:latin typeface="+mn-lt"/>
              </a:rPr>
              <a:t>reactivation</a:t>
            </a:r>
            <a:endParaRPr lang="nl-NL" altLang="en-US" sz="2400" b="0" dirty="0">
              <a:latin typeface="+mn-lt"/>
            </a:endParaRPr>
          </a:p>
        </p:txBody>
      </p:sp>
      <p:grpSp>
        <p:nvGrpSpPr>
          <p:cNvPr id="7" name="Group 6">
            <a:extLst>
              <a:ext uri="{FF2B5EF4-FFF2-40B4-BE49-F238E27FC236}">
                <a16:creationId xmlns:a16="http://schemas.microsoft.com/office/drawing/2014/main" id="{EFBEA584-9536-B59D-1396-026EE32CA699}"/>
              </a:ext>
            </a:extLst>
          </p:cNvPr>
          <p:cNvGrpSpPr/>
          <p:nvPr/>
        </p:nvGrpSpPr>
        <p:grpSpPr>
          <a:xfrm>
            <a:off x="454006" y="1303980"/>
            <a:ext cx="5284830" cy="5272616"/>
            <a:chOff x="5410200" y="561975"/>
            <a:chExt cx="5953125" cy="5939366"/>
          </a:xfrm>
        </p:grpSpPr>
        <p:pic>
          <p:nvPicPr>
            <p:cNvPr id="5" name="Picture 4">
              <a:extLst>
                <a:ext uri="{FF2B5EF4-FFF2-40B4-BE49-F238E27FC236}">
                  <a16:creationId xmlns:a16="http://schemas.microsoft.com/office/drawing/2014/main" id="{7056DE42-C67F-0010-F307-5DC20E96FCAB}"/>
                </a:ext>
              </a:extLst>
            </p:cNvPr>
            <p:cNvPicPr>
              <a:picLocks noChangeAspect="1"/>
            </p:cNvPicPr>
            <p:nvPr/>
          </p:nvPicPr>
          <p:blipFill rotWithShape="1">
            <a:blip r:embed="rId3">
              <a:extLst>
                <a:ext uri="{28A0092B-C50C-407E-A947-70E740481C1C}">
                  <a14:useLocalDpi xmlns:a14="http://schemas.microsoft.com/office/drawing/2010/main" val="0"/>
                </a:ext>
              </a:extLst>
            </a:blip>
            <a:srcRect l="35293" b="42222"/>
            <a:stretch/>
          </p:blipFill>
          <p:spPr>
            <a:xfrm>
              <a:off x="5534024" y="637906"/>
              <a:ext cx="5829301" cy="5863435"/>
            </a:xfrm>
            <a:prstGeom prst="rect">
              <a:avLst/>
            </a:prstGeom>
          </p:spPr>
        </p:pic>
        <p:sp>
          <p:nvSpPr>
            <p:cNvPr id="6" name="Rectangle 5">
              <a:extLst>
                <a:ext uri="{FF2B5EF4-FFF2-40B4-BE49-F238E27FC236}">
                  <a16:creationId xmlns:a16="http://schemas.microsoft.com/office/drawing/2014/main" id="{3FB0459A-5E90-8726-FB6B-8C81EF849B2E}"/>
                </a:ext>
              </a:extLst>
            </p:cNvPr>
            <p:cNvSpPr/>
            <p:nvPr/>
          </p:nvSpPr>
          <p:spPr>
            <a:xfrm>
              <a:off x="5410200" y="561975"/>
              <a:ext cx="228600" cy="285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8" name="Text Box 21">
            <a:extLst>
              <a:ext uri="{FF2B5EF4-FFF2-40B4-BE49-F238E27FC236}">
                <a16:creationId xmlns:a16="http://schemas.microsoft.com/office/drawing/2014/main" id="{3D2530B3-15CF-FC0A-80A3-9EE7F03399B3}"/>
              </a:ext>
            </a:extLst>
          </p:cNvPr>
          <p:cNvSpPr txBox="1">
            <a:spLocks noChangeArrowheads="1"/>
          </p:cNvSpPr>
          <p:nvPr/>
        </p:nvSpPr>
        <p:spPr bwMode="auto">
          <a:xfrm>
            <a:off x="8894579" y="6576596"/>
            <a:ext cx="33528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dirty="0">
                <a:latin typeface="Tahoma" panose="020B0604030504040204" pitchFamily="34" charset="0"/>
                <a:ea typeface="Tahoma" panose="020B0604030504040204" pitchFamily="34" charset="0"/>
                <a:cs typeface="Tahoma" panose="020B0604030504040204" pitchFamily="34" charset="0"/>
              </a:rPr>
              <a:t>Hegias Mira-Bontenbal Stem </a:t>
            </a:r>
            <a:r>
              <a:rPr lang="nl-NL" altLang="en-US" sz="1200" dirty="0" err="1">
                <a:latin typeface="Tahoma" panose="020B0604030504040204" pitchFamily="34" charset="0"/>
                <a:ea typeface="Tahoma" panose="020B0604030504040204" pitchFamily="34" charset="0"/>
                <a:cs typeface="Tahoma" panose="020B0604030504040204" pitchFamily="34" charset="0"/>
              </a:rPr>
              <a:t>Cell</a:t>
            </a:r>
            <a:r>
              <a:rPr lang="nl-NL" altLang="en-US" sz="1200" dirty="0">
                <a:latin typeface="Tahoma" panose="020B0604030504040204" pitchFamily="34" charset="0"/>
                <a:ea typeface="Tahoma" panose="020B0604030504040204" pitchFamily="34" charset="0"/>
                <a:cs typeface="Tahoma" panose="020B0604030504040204" pitchFamily="34" charset="0"/>
              </a:rPr>
              <a:t> </a:t>
            </a:r>
            <a:r>
              <a:rPr lang="nl-NL" altLang="en-US" sz="1200" dirty="0" err="1">
                <a:latin typeface="Tahoma" panose="020B0604030504040204" pitchFamily="34" charset="0"/>
                <a:ea typeface="Tahoma" panose="020B0604030504040204" pitchFamily="34" charset="0"/>
                <a:cs typeface="Tahoma" panose="020B0604030504040204" pitchFamily="34" charset="0"/>
              </a:rPr>
              <a:t>Reports</a:t>
            </a:r>
            <a:r>
              <a:rPr lang="nl-NL" altLang="en-US" sz="1200" dirty="0">
                <a:latin typeface="Tahoma" panose="020B0604030504040204" pitchFamily="34" charset="0"/>
                <a:ea typeface="Tahoma" panose="020B0604030504040204" pitchFamily="34" charset="0"/>
                <a:cs typeface="Tahoma" panose="020B0604030504040204" pitchFamily="34" charset="0"/>
              </a:rPr>
              <a:t> 2022</a:t>
            </a:r>
          </a:p>
        </p:txBody>
      </p:sp>
      <p:grpSp>
        <p:nvGrpSpPr>
          <p:cNvPr id="13" name="Group 12">
            <a:extLst>
              <a:ext uri="{FF2B5EF4-FFF2-40B4-BE49-F238E27FC236}">
                <a16:creationId xmlns:a16="http://schemas.microsoft.com/office/drawing/2014/main" id="{9765494E-49E8-C4A9-9E73-D6E5E3DCC7B9}"/>
              </a:ext>
            </a:extLst>
          </p:cNvPr>
          <p:cNvGrpSpPr/>
          <p:nvPr/>
        </p:nvGrpSpPr>
        <p:grpSpPr>
          <a:xfrm>
            <a:off x="7013730" y="1429482"/>
            <a:ext cx="4607257" cy="4882149"/>
            <a:chOff x="7013730" y="1429482"/>
            <a:chExt cx="4607257" cy="4882149"/>
          </a:xfrm>
        </p:grpSpPr>
        <p:pic>
          <p:nvPicPr>
            <p:cNvPr id="10" name="Picture 9">
              <a:extLst>
                <a:ext uri="{FF2B5EF4-FFF2-40B4-BE49-F238E27FC236}">
                  <a16:creationId xmlns:a16="http://schemas.microsoft.com/office/drawing/2014/main" id="{CB27DACD-FA3E-2392-E576-6A20C8B08A59}"/>
                </a:ext>
              </a:extLst>
            </p:cNvPr>
            <p:cNvPicPr>
              <a:picLocks noChangeAspect="1"/>
            </p:cNvPicPr>
            <p:nvPr/>
          </p:nvPicPr>
          <p:blipFill rotWithShape="1">
            <a:blip r:embed="rId3">
              <a:extLst>
                <a:ext uri="{28A0092B-C50C-407E-A947-70E740481C1C}">
                  <a14:useLocalDpi xmlns:a14="http://schemas.microsoft.com/office/drawing/2010/main" val="0"/>
                </a:ext>
              </a:extLst>
            </a:blip>
            <a:srcRect l="-1615" t="50221" r="46149" b="-2932"/>
            <a:stretch/>
          </p:blipFill>
          <p:spPr>
            <a:xfrm>
              <a:off x="7013730" y="1562890"/>
              <a:ext cx="4435807" cy="4748741"/>
            </a:xfrm>
            <a:prstGeom prst="rect">
              <a:avLst/>
            </a:prstGeom>
          </p:spPr>
        </p:pic>
        <p:sp>
          <p:nvSpPr>
            <p:cNvPr id="11" name="Rectangle 10">
              <a:extLst>
                <a:ext uri="{FF2B5EF4-FFF2-40B4-BE49-F238E27FC236}">
                  <a16:creationId xmlns:a16="http://schemas.microsoft.com/office/drawing/2014/main" id="{30FE71EA-F5F8-BBF1-DA99-21E33D29F0E8}"/>
                </a:ext>
              </a:extLst>
            </p:cNvPr>
            <p:cNvSpPr/>
            <p:nvPr/>
          </p:nvSpPr>
          <p:spPr>
            <a:xfrm>
              <a:off x="7108980" y="1622994"/>
              <a:ext cx="202937" cy="253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8C319ED2-C5C3-B5DF-B7E1-2617E32B4FB2}"/>
                </a:ext>
              </a:extLst>
            </p:cNvPr>
            <p:cNvSpPr/>
            <p:nvPr/>
          </p:nvSpPr>
          <p:spPr>
            <a:xfrm>
              <a:off x="10052205" y="1429482"/>
              <a:ext cx="1568782" cy="3876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314172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MeCP2 </a:t>
            </a:r>
            <a:r>
              <a:rPr lang="nl-NL" altLang="en-US" sz="3200" dirty="0" err="1">
                <a:latin typeface="+mn-lt"/>
              </a:rPr>
              <a:t>reactivation</a:t>
            </a:r>
            <a:endParaRPr lang="nl-NL" altLang="en-US" sz="3200" dirty="0">
              <a:latin typeface="+mn-lt"/>
            </a:endParaRPr>
          </a:p>
          <a:p>
            <a:pPr eaLnBrk="1" hangingPunct="1"/>
            <a:r>
              <a:rPr lang="nl-NL" altLang="en-US" sz="2400" b="0" dirty="0" err="1">
                <a:latin typeface="+mn-lt"/>
              </a:rPr>
              <a:t>conclusions</a:t>
            </a:r>
            <a:endParaRPr lang="nl-NL" altLang="en-US" sz="2400" b="0" dirty="0">
              <a:latin typeface="+mn-lt"/>
            </a:endParaRPr>
          </a:p>
        </p:txBody>
      </p:sp>
      <p:sp>
        <p:nvSpPr>
          <p:cNvPr id="3" name="Rectangle 2">
            <a:extLst>
              <a:ext uri="{FF2B5EF4-FFF2-40B4-BE49-F238E27FC236}">
                <a16:creationId xmlns:a16="http://schemas.microsoft.com/office/drawing/2014/main" id="{1643780D-5087-BB8B-D96B-DFAEF08868C4}"/>
              </a:ext>
            </a:extLst>
          </p:cNvPr>
          <p:cNvSpPr>
            <a:spLocks noChangeArrowheads="1"/>
          </p:cNvSpPr>
          <p:nvPr/>
        </p:nvSpPr>
        <p:spPr bwMode="auto">
          <a:xfrm>
            <a:off x="250240" y="3290359"/>
            <a:ext cx="10943167" cy="215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indent="-342900" eaLnBrk="1" hangingPunct="1">
              <a:buFont typeface="Arial" panose="020B0604020202020204" pitchFamily="34" charset="0"/>
              <a:buChar char="•"/>
            </a:pPr>
            <a:r>
              <a:rPr lang="nl-NL" altLang="en-US" sz="2000" b="0" dirty="0">
                <a:latin typeface="Aptos Display" panose="020B0004020202020204" pitchFamily="34" charset="0"/>
                <a:ea typeface="Verdana" panose="020B0604030504040204" pitchFamily="34" charset="0"/>
              </a:rPr>
              <a:t>5-aza-dC + </a:t>
            </a:r>
            <a:r>
              <a:rPr lang="nl-NL" altLang="en-US" sz="2000" b="0" dirty="0" err="1">
                <a:latin typeface="Aptos Display" panose="020B0004020202020204" pitchFamily="34" charset="0"/>
                <a:ea typeface="Verdana" panose="020B0604030504040204" pitchFamily="34" charset="0"/>
              </a:rPr>
              <a:t>Xist</a:t>
            </a:r>
            <a:r>
              <a:rPr lang="nl-NL" altLang="en-US" sz="2000" b="0" dirty="0">
                <a:latin typeface="Aptos Display" panose="020B0004020202020204" pitchFamily="34" charset="0"/>
                <a:ea typeface="Verdana" panose="020B0604030504040204" pitchFamily="34" charset="0"/>
              </a:rPr>
              <a:t> KD </a:t>
            </a:r>
            <a:r>
              <a:rPr lang="nl-NL" altLang="en-US" sz="2000" b="0" dirty="0" err="1">
                <a:latin typeface="Aptos Display" panose="020B0004020202020204" pitchFamily="34" charset="0"/>
                <a:ea typeface="Verdana" panose="020B0604030504040204" pitchFamily="34" charset="0"/>
              </a:rPr>
              <a:t>mediated</a:t>
            </a:r>
            <a:r>
              <a:rPr lang="nl-NL" altLang="en-US" sz="2000" b="0" dirty="0">
                <a:latin typeface="Aptos Display" panose="020B0004020202020204" pitchFamily="34" charset="0"/>
                <a:ea typeface="Verdana" panose="020B0604030504040204" pitchFamily="34" charset="0"/>
              </a:rPr>
              <a:t> X-</a:t>
            </a:r>
            <a:r>
              <a:rPr lang="nl-NL" altLang="en-US" sz="2000" b="0" dirty="0" err="1">
                <a:latin typeface="Aptos Display" panose="020B0004020202020204" pitchFamily="34" charset="0"/>
                <a:ea typeface="Verdana" panose="020B0604030504040204" pitchFamily="34" charset="0"/>
              </a:rPr>
              <a:t>reactivation</a:t>
            </a:r>
            <a:r>
              <a:rPr lang="nl-NL" altLang="en-US" sz="2000" b="0" dirty="0">
                <a:latin typeface="Aptos Display" panose="020B0004020202020204" pitchFamily="34" charset="0"/>
                <a:ea typeface="Verdana" panose="020B0604030504040204" pitchFamily="34" charset="0"/>
              </a:rPr>
              <a:t> leads </a:t>
            </a:r>
            <a:r>
              <a:rPr lang="nl-NL" altLang="en-US" sz="2000" b="0" dirty="0" err="1">
                <a:latin typeface="Aptos Display" panose="020B0004020202020204" pitchFamily="34" charset="0"/>
                <a:ea typeface="Verdana" panose="020B0604030504040204" pitchFamily="34" charset="0"/>
              </a:rPr>
              <a:t>to</a:t>
            </a:r>
            <a:r>
              <a:rPr lang="nl-NL" altLang="en-US" sz="2000" b="0" dirty="0">
                <a:latin typeface="Aptos Display" panose="020B0004020202020204" pitchFamily="34" charset="0"/>
                <a:ea typeface="Verdana" panose="020B0604030504040204" pitchFamily="34" charset="0"/>
              </a:rPr>
              <a:t> a small </a:t>
            </a:r>
            <a:r>
              <a:rPr lang="nl-NL" altLang="en-US" sz="2000" b="0" dirty="0" err="1">
                <a:latin typeface="Aptos Display" panose="020B0004020202020204" pitchFamily="34" charset="0"/>
                <a:ea typeface="Verdana" panose="020B0604030504040204" pitchFamily="34" charset="0"/>
              </a:rPr>
              <a:t>fraction</a:t>
            </a:r>
            <a:r>
              <a:rPr lang="nl-NL" altLang="en-US" sz="2000" b="0" dirty="0">
                <a:latin typeface="Aptos Display" panose="020B0004020202020204" pitchFamily="34" charset="0"/>
                <a:ea typeface="Verdana" panose="020B0604030504040204" pitchFamily="34" charset="0"/>
              </a:rPr>
              <a:t> of </a:t>
            </a:r>
            <a:r>
              <a:rPr lang="nl-NL" altLang="en-US" sz="2000" b="0" dirty="0" err="1">
                <a:latin typeface="Aptos Display" panose="020B0004020202020204" pitchFamily="34" charset="0"/>
                <a:ea typeface="Verdana" panose="020B0604030504040204" pitchFamily="34" charset="0"/>
              </a:rPr>
              <a:t>cells</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that</a:t>
            </a:r>
            <a:r>
              <a:rPr lang="nl-NL" altLang="en-US" sz="2000" b="0" dirty="0">
                <a:latin typeface="Aptos Display" panose="020B0004020202020204" pitchFamily="34" charset="0"/>
                <a:ea typeface="Verdana" panose="020B0604030504040204" pitchFamily="34" charset="0"/>
              </a:rPr>
              <a:t> display </a:t>
            </a:r>
            <a:r>
              <a:rPr lang="nl-NL" altLang="en-US" sz="2000" b="0" dirty="0" err="1">
                <a:latin typeface="Aptos Display" panose="020B0004020202020204" pitchFamily="34" charset="0"/>
                <a:ea typeface="Verdana" panose="020B0604030504040204" pitchFamily="34" charset="0"/>
              </a:rPr>
              <a:t>reactivation</a:t>
            </a:r>
            <a:r>
              <a:rPr lang="nl-NL" altLang="en-US" sz="2000" b="0" dirty="0">
                <a:latin typeface="Aptos Display" panose="020B0004020202020204" pitchFamily="34" charset="0"/>
                <a:ea typeface="Verdana" panose="020B0604030504040204" pitchFamily="34" charset="0"/>
              </a:rPr>
              <a:t> of </a:t>
            </a:r>
            <a:r>
              <a:rPr lang="nl-NL" altLang="en-US" sz="2000" b="0" dirty="0" err="1">
                <a:latin typeface="Aptos Display" panose="020B0004020202020204" pitchFamily="34" charset="0"/>
                <a:ea typeface="Verdana" panose="020B0604030504040204" pitchFamily="34" charset="0"/>
              </a:rPr>
              <a:t>the</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inactive</a:t>
            </a:r>
            <a:r>
              <a:rPr lang="nl-NL" altLang="en-US" sz="2000" b="0" dirty="0">
                <a:latin typeface="Aptos Display" panose="020B0004020202020204" pitchFamily="34" charset="0"/>
                <a:ea typeface="Verdana" panose="020B0604030504040204" pitchFamily="34" charset="0"/>
              </a:rPr>
              <a:t> MeCP2 gene.</a:t>
            </a:r>
          </a:p>
          <a:p>
            <a:pPr marL="342900" indent="-342900" eaLnBrk="1" hangingPunct="1">
              <a:buFont typeface="Arial" panose="020B0604020202020204" pitchFamily="34" charset="0"/>
              <a:buChar char="•"/>
            </a:pPr>
            <a:r>
              <a:rPr lang="nl-NL" altLang="en-US" sz="2000" b="0" dirty="0">
                <a:latin typeface="Aptos Display" panose="020B0004020202020204" pitchFamily="34" charset="0"/>
                <a:ea typeface="Verdana" panose="020B0604030504040204" pitchFamily="34" charset="0"/>
              </a:rPr>
              <a:t>The level of MeCP2 </a:t>
            </a:r>
            <a:r>
              <a:rPr lang="nl-NL" altLang="en-US" sz="2000" b="0" dirty="0" err="1">
                <a:latin typeface="Aptos Display" panose="020B0004020202020204" pitchFamily="34" charset="0"/>
                <a:ea typeface="Verdana" panose="020B0604030504040204" pitchFamily="34" charset="0"/>
              </a:rPr>
              <a:t>expression</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from</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the</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reactivated</a:t>
            </a:r>
            <a:r>
              <a:rPr lang="nl-NL" altLang="en-US" sz="2000" b="0" dirty="0">
                <a:latin typeface="Aptos Display" panose="020B0004020202020204" pitchFamily="34" charset="0"/>
                <a:ea typeface="Verdana" panose="020B0604030504040204" pitchFamily="34" charset="0"/>
              </a:rPr>
              <a:t> MeCP2 </a:t>
            </a:r>
            <a:r>
              <a:rPr lang="nl-NL" altLang="en-US" sz="2000" b="0" dirty="0" err="1">
                <a:latin typeface="Aptos Display" panose="020B0004020202020204" pitchFamily="34" charset="0"/>
                <a:ea typeface="Verdana" panose="020B0604030504040204" pitchFamily="34" charset="0"/>
              </a:rPr>
              <a:t>allele</a:t>
            </a:r>
            <a:r>
              <a:rPr lang="nl-NL" altLang="en-US" sz="2000" b="0" dirty="0">
                <a:latin typeface="Aptos Display" panose="020B0004020202020204" pitchFamily="34" charset="0"/>
                <a:ea typeface="Verdana" panose="020B0604030504040204" pitchFamily="34" charset="0"/>
              </a:rPr>
              <a:t> is </a:t>
            </a:r>
            <a:r>
              <a:rPr lang="nl-NL" altLang="en-US" sz="2000" b="0" dirty="0" err="1">
                <a:latin typeface="Aptos Display" panose="020B0004020202020204" pitchFamily="34" charset="0"/>
                <a:ea typeface="Verdana" panose="020B0604030504040204" pitchFamily="34" charset="0"/>
              </a:rPr>
              <a:t>very</a:t>
            </a:r>
            <a:r>
              <a:rPr lang="nl-NL" altLang="en-US" sz="2000" b="0" dirty="0">
                <a:latin typeface="Aptos Display" panose="020B0004020202020204" pitchFamily="34" charset="0"/>
                <a:ea typeface="Verdana" panose="020B0604030504040204" pitchFamily="34" charset="0"/>
              </a:rPr>
              <a:t> low. </a:t>
            </a:r>
          </a:p>
          <a:p>
            <a:pPr marL="342900" indent="-342900" eaLnBrk="1" hangingPunct="1">
              <a:buFont typeface="Arial" panose="020B0604020202020204" pitchFamily="34" charset="0"/>
              <a:buChar char="•"/>
            </a:pPr>
            <a:r>
              <a:rPr lang="nl-NL" altLang="en-US" sz="2000" b="0" dirty="0">
                <a:latin typeface="Aptos Display" panose="020B0004020202020204" pitchFamily="34" charset="0"/>
                <a:ea typeface="Verdana" panose="020B0604030504040204" pitchFamily="34" charset="0"/>
              </a:rPr>
              <a:t>5-aza-dC + </a:t>
            </a:r>
            <a:r>
              <a:rPr lang="nl-NL" altLang="en-US" sz="2000" b="0" dirty="0" err="1">
                <a:latin typeface="Aptos Display" panose="020B0004020202020204" pitchFamily="34" charset="0"/>
                <a:ea typeface="Verdana" panose="020B0604030504040204" pitchFamily="34" charset="0"/>
              </a:rPr>
              <a:t>Xist</a:t>
            </a:r>
            <a:r>
              <a:rPr lang="nl-NL" altLang="en-US" sz="2000" b="0" dirty="0">
                <a:latin typeface="Aptos Display" panose="020B0004020202020204" pitchFamily="34" charset="0"/>
                <a:ea typeface="Verdana" panose="020B0604030504040204" pitchFamily="34" charset="0"/>
              </a:rPr>
              <a:t> KD </a:t>
            </a:r>
            <a:r>
              <a:rPr lang="nl-NL" altLang="en-US" sz="2000" b="0" dirty="0" err="1">
                <a:latin typeface="Aptos Display" panose="020B0004020202020204" pitchFamily="34" charset="0"/>
                <a:ea typeface="Verdana" panose="020B0604030504040204" pitchFamily="34" charset="0"/>
              </a:rPr>
              <a:t>mediated</a:t>
            </a:r>
            <a:r>
              <a:rPr lang="nl-NL" altLang="en-US" sz="2000" b="0" dirty="0">
                <a:latin typeface="Aptos Display" panose="020B0004020202020204" pitchFamily="34" charset="0"/>
                <a:ea typeface="Verdana" panose="020B0604030504040204" pitchFamily="34" charset="0"/>
              </a:rPr>
              <a:t> X-</a:t>
            </a:r>
            <a:r>
              <a:rPr lang="nl-NL" altLang="en-US" sz="2000" b="0" dirty="0" err="1">
                <a:latin typeface="Aptos Display" panose="020B0004020202020204" pitchFamily="34" charset="0"/>
                <a:ea typeface="Verdana" panose="020B0604030504040204" pitchFamily="34" charset="0"/>
              </a:rPr>
              <a:t>reactivation</a:t>
            </a:r>
            <a:r>
              <a:rPr lang="nl-NL" altLang="en-US" sz="2000" b="0" dirty="0">
                <a:latin typeface="Aptos Display" panose="020B0004020202020204" pitchFamily="34" charset="0"/>
                <a:ea typeface="Verdana" panose="020B0604030504040204" pitchFamily="34" charset="0"/>
              </a:rPr>
              <a:t> leads </a:t>
            </a:r>
            <a:r>
              <a:rPr lang="nl-NL" altLang="en-US" sz="2000" b="0" dirty="0" err="1">
                <a:latin typeface="Aptos Display" panose="020B0004020202020204" pitchFamily="34" charset="0"/>
                <a:ea typeface="Verdana" panose="020B0604030504040204" pitchFamily="34" charset="0"/>
              </a:rPr>
              <a:t>to</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reactivation</a:t>
            </a:r>
            <a:r>
              <a:rPr lang="nl-NL" altLang="en-US" sz="2000" b="0" dirty="0">
                <a:latin typeface="Aptos Display" panose="020B0004020202020204" pitchFamily="34" charset="0"/>
                <a:ea typeface="Verdana" panose="020B0604030504040204" pitchFamily="34" charset="0"/>
              </a:rPr>
              <a:t> of </a:t>
            </a:r>
            <a:r>
              <a:rPr lang="nl-NL" altLang="en-US" sz="2000" b="0" dirty="0" err="1">
                <a:latin typeface="Aptos Display" panose="020B0004020202020204" pitchFamily="34" charset="0"/>
                <a:ea typeface="Verdana" panose="020B0604030504040204" pitchFamily="34" charset="0"/>
              </a:rPr>
              <a:t>many</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other</a:t>
            </a:r>
            <a:r>
              <a:rPr lang="nl-NL" altLang="en-US" sz="2000" b="0" dirty="0">
                <a:latin typeface="Aptos Display" panose="020B0004020202020204" pitchFamily="34" charset="0"/>
                <a:ea typeface="Verdana" panose="020B0604030504040204" pitchFamily="34" charset="0"/>
              </a:rPr>
              <a:t> X-</a:t>
            </a:r>
            <a:r>
              <a:rPr lang="nl-NL" altLang="en-US" sz="2000" b="0" dirty="0" err="1">
                <a:latin typeface="Aptos Display" panose="020B0004020202020204" pitchFamily="34" charset="0"/>
                <a:ea typeface="Verdana" panose="020B0604030504040204" pitchFamily="34" charset="0"/>
              </a:rPr>
              <a:t>linked</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genes</a:t>
            </a:r>
            <a:r>
              <a:rPr lang="nl-NL" altLang="en-US" sz="20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r>
              <a:rPr lang="nl-NL" altLang="en-US" sz="2000" b="0" dirty="0">
                <a:latin typeface="Aptos Display" panose="020B0004020202020204" pitchFamily="34" charset="0"/>
                <a:ea typeface="Verdana" panose="020B0604030504040204" pitchFamily="34" charset="0"/>
              </a:rPr>
              <a:t>X-</a:t>
            </a:r>
            <a:r>
              <a:rPr lang="nl-NL" altLang="en-US" sz="2000" b="0" dirty="0" err="1">
                <a:latin typeface="Aptos Display" panose="020B0004020202020204" pitchFamily="34" charset="0"/>
                <a:ea typeface="Verdana" panose="020B0604030504040204" pitchFamily="34" charset="0"/>
              </a:rPr>
              <a:t>reactivation</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corresponds</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with</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higher</a:t>
            </a:r>
            <a:r>
              <a:rPr lang="nl-NL" altLang="en-US" sz="2000" b="0" dirty="0">
                <a:latin typeface="Aptos Display" panose="020B0004020202020204" pitchFamily="34" charset="0"/>
                <a:ea typeface="Verdana" panose="020B0604030504040204" pitchFamily="34" charset="0"/>
              </a:rPr>
              <a:t> order </a:t>
            </a:r>
            <a:r>
              <a:rPr lang="nl-NL" altLang="en-US" sz="2000" b="0" dirty="0" err="1">
                <a:latin typeface="Aptos Display" panose="020B0004020202020204" pitchFamily="34" charset="0"/>
                <a:ea typeface="Verdana" panose="020B0604030504040204" pitchFamily="34" charset="0"/>
              </a:rPr>
              <a:t>chromatin</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structure</a:t>
            </a:r>
            <a:r>
              <a:rPr lang="nl-NL" altLang="en-US" sz="2000" b="0" dirty="0">
                <a:latin typeface="Aptos Display" panose="020B0004020202020204" pitchFamily="34" charset="0"/>
                <a:ea typeface="Verdana" panose="020B0604030504040204" pitchFamily="34" charset="0"/>
              </a:rPr>
              <a:t>, SINE </a:t>
            </a:r>
            <a:r>
              <a:rPr lang="nl-NL" altLang="en-US" sz="2000" b="0" dirty="0" err="1">
                <a:latin typeface="Aptos Display" panose="020B0004020202020204" pitchFamily="34" charset="0"/>
                <a:ea typeface="Verdana" panose="020B0604030504040204" pitchFamily="34" charset="0"/>
              </a:rPr>
              <a:t>density</a:t>
            </a:r>
            <a:r>
              <a:rPr lang="nl-NL" altLang="en-US" sz="2000" b="0" dirty="0">
                <a:latin typeface="Aptos Display" panose="020B0004020202020204" pitchFamily="34" charset="0"/>
                <a:ea typeface="Verdana" panose="020B0604030504040204" pitchFamily="34" charset="0"/>
              </a:rPr>
              <a:t> and gene </a:t>
            </a:r>
            <a:r>
              <a:rPr lang="nl-NL" altLang="en-US" sz="2000" b="0" dirty="0" err="1">
                <a:latin typeface="Aptos Display" panose="020B0004020202020204" pitchFamily="34" charset="0"/>
                <a:ea typeface="Verdana" panose="020B0604030504040204" pitchFamily="34" charset="0"/>
              </a:rPr>
              <a:t>activity</a:t>
            </a:r>
            <a:r>
              <a:rPr lang="nl-NL" altLang="en-US" sz="2000" b="0" dirty="0">
                <a:latin typeface="Aptos Display" panose="020B0004020202020204" pitchFamily="34" charset="0"/>
                <a:ea typeface="Verdana" panose="020B0604030504040204" pitchFamily="34" charset="0"/>
              </a:rPr>
              <a:t> on </a:t>
            </a:r>
            <a:r>
              <a:rPr lang="nl-NL" altLang="en-US" sz="2000" b="0" dirty="0" err="1">
                <a:latin typeface="Aptos Display" panose="020B0004020202020204" pitchFamily="34" charset="0"/>
                <a:ea typeface="Verdana" panose="020B0604030504040204" pitchFamily="34" charset="0"/>
              </a:rPr>
              <a:t>the</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active</a:t>
            </a:r>
            <a:r>
              <a:rPr lang="nl-NL" altLang="en-US" sz="2000" b="0" dirty="0">
                <a:latin typeface="Aptos Display" panose="020B0004020202020204" pitchFamily="34" charset="0"/>
                <a:ea typeface="Verdana" panose="020B0604030504040204" pitchFamily="34" charset="0"/>
              </a:rPr>
              <a:t> X.</a:t>
            </a:r>
          </a:p>
          <a:p>
            <a:pPr marL="342900" indent="-342900" eaLnBrk="1" hangingPunct="1">
              <a:buFont typeface="Arial" panose="020B0604020202020204" pitchFamily="34" charset="0"/>
              <a:buChar char="•"/>
            </a:pPr>
            <a:r>
              <a:rPr lang="nl-NL" altLang="en-US" sz="2000" b="0" dirty="0">
                <a:latin typeface="Aptos Display" panose="020B0004020202020204" pitchFamily="34" charset="0"/>
                <a:ea typeface="Verdana" panose="020B0604030504040204" pitchFamily="34" charset="0"/>
              </a:rPr>
              <a:t>A mouse model </a:t>
            </a:r>
            <a:r>
              <a:rPr lang="nl-NL" altLang="en-US" sz="2000" b="0" dirty="0" err="1">
                <a:latin typeface="Aptos Display" panose="020B0004020202020204" pitchFamily="34" charset="0"/>
                <a:ea typeface="Verdana" panose="020B0604030504040204" pitchFamily="34" charset="0"/>
              </a:rPr>
              <a:t>for</a:t>
            </a:r>
            <a:r>
              <a:rPr lang="nl-NL" altLang="en-US" sz="2000" b="0" dirty="0">
                <a:latin typeface="Aptos Display" panose="020B0004020202020204" pitchFamily="34" charset="0"/>
                <a:ea typeface="Verdana" panose="020B0604030504040204" pitchFamily="34" charset="0"/>
              </a:rPr>
              <a:t> X </a:t>
            </a:r>
            <a:r>
              <a:rPr lang="nl-NL" altLang="en-US" sz="2000" b="0" dirty="0" err="1">
                <a:latin typeface="Aptos Display" panose="020B0004020202020204" pitchFamily="34" charset="0"/>
                <a:ea typeface="Verdana" panose="020B0604030504040204" pitchFamily="34" charset="0"/>
              </a:rPr>
              <a:t>reactivation</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screens</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licensed</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by</a:t>
            </a:r>
            <a:r>
              <a:rPr lang="nl-NL" altLang="en-US" sz="2000" b="0" dirty="0">
                <a:latin typeface="Aptos Display" panose="020B0004020202020204" pitchFamily="34" charset="0"/>
                <a:ea typeface="Verdana" panose="020B0604030504040204" pitchFamily="34" charset="0"/>
              </a:rPr>
              <a:t> 3 companies </a:t>
            </a:r>
            <a:r>
              <a:rPr lang="nl-NL" altLang="en-US" sz="2000" b="0" dirty="0" err="1">
                <a:latin typeface="Aptos Display" panose="020B0004020202020204" pitchFamily="34" charset="0"/>
                <a:ea typeface="Verdana" panose="020B0604030504040204" pitchFamily="34" charset="0"/>
              </a:rPr>
              <a:t>for</a:t>
            </a:r>
            <a:r>
              <a:rPr lang="nl-NL" altLang="en-US" sz="2000" b="0" dirty="0">
                <a:latin typeface="Aptos Display" panose="020B0004020202020204" pitchFamily="34" charset="0"/>
                <a:ea typeface="Verdana" panose="020B0604030504040204" pitchFamily="34" charset="0"/>
              </a:rPr>
              <a:t> compound </a:t>
            </a:r>
            <a:r>
              <a:rPr lang="nl-NL" altLang="en-US" sz="2000" b="0" dirty="0" err="1">
                <a:latin typeface="Aptos Display" panose="020B0004020202020204" pitchFamily="34" charset="0"/>
                <a:ea typeface="Verdana" panose="020B0604030504040204" pitchFamily="34" charset="0"/>
              </a:rPr>
              <a:t>screens</a:t>
            </a:r>
            <a:r>
              <a:rPr lang="nl-NL" altLang="en-US" sz="20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endParaRPr lang="nl-NL" altLang="en-US" sz="2000" b="0" dirty="0">
              <a:latin typeface="Aptos Display" panose="020B0004020202020204" pitchFamily="34" charset="0"/>
              <a:ea typeface="Verdana" panose="020B0604030504040204" pitchFamily="34" charset="0"/>
            </a:endParaRPr>
          </a:p>
          <a:p>
            <a:pPr eaLnBrk="1" hangingPunct="1"/>
            <a:r>
              <a:rPr lang="nl-NL" altLang="en-US" sz="2000" b="0" dirty="0" err="1">
                <a:latin typeface="Aptos Display" panose="020B0004020202020204" pitchFamily="34" charset="0"/>
                <a:ea typeface="Verdana" panose="020B0604030504040204" pitchFamily="34" charset="0"/>
              </a:rPr>
              <a:t>Future</a:t>
            </a:r>
            <a:r>
              <a:rPr lang="nl-NL" altLang="en-US" sz="20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r>
              <a:rPr lang="nl-NL" altLang="en-US" sz="2000" b="0" dirty="0" err="1">
                <a:latin typeface="Aptos Display" panose="020B0004020202020204" pitchFamily="34" charset="0"/>
                <a:ea typeface="Verdana" panose="020B0604030504040204" pitchFamily="34" charset="0"/>
              </a:rPr>
              <a:t>Reactivation</a:t>
            </a:r>
            <a:r>
              <a:rPr lang="nl-NL" altLang="en-US" sz="2000" b="0" dirty="0">
                <a:latin typeface="Aptos Display" panose="020B0004020202020204" pitchFamily="34" charset="0"/>
                <a:ea typeface="Verdana" panose="020B0604030504040204" pitchFamily="34" charset="0"/>
              </a:rPr>
              <a:t> of </a:t>
            </a:r>
            <a:r>
              <a:rPr lang="nl-NL" altLang="en-US" sz="2000" b="0" dirty="0" err="1">
                <a:latin typeface="Aptos Display" panose="020B0004020202020204" pitchFamily="34" charset="0"/>
                <a:ea typeface="Verdana" panose="020B0604030504040204" pitchFamily="34" charset="0"/>
              </a:rPr>
              <a:t>many</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other</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genes</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might</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be</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detrimental</a:t>
            </a:r>
            <a:r>
              <a:rPr lang="nl-NL" altLang="en-US" sz="2000" b="0" dirty="0">
                <a:latin typeface="Aptos Display" panose="020B0004020202020204" pitchFamily="34" charset="0"/>
                <a:ea typeface="Verdana" panose="020B0604030504040204" pitchFamily="34" charset="0"/>
              </a:rPr>
              <a:t>.</a:t>
            </a:r>
          </a:p>
          <a:p>
            <a:pPr marL="342900" indent="-342900" eaLnBrk="1" hangingPunct="1">
              <a:buFont typeface="Arial" panose="020B0604020202020204" pitchFamily="34" charset="0"/>
              <a:buChar char="•"/>
            </a:pPr>
            <a:r>
              <a:rPr lang="nl-NL" altLang="en-US" sz="2000" b="0" dirty="0" err="1">
                <a:latin typeface="Aptos Display" panose="020B0004020202020204" pitchFamily="34" charset="0"/>
                <a:ea typeface="Verdana" panose="020B0604030504040204" pitchFamily="34" charset="0"/>
              </a:rPr>
              <a:t>Therefore</a:t>
            </a:r>
            <a:r>
              <a:rPr lang="nl-NL" altLang="en-US" sz="2000" b="0" dirty="0">
                <a:latin typeface="Aptos Display" panose="020B0004020202020204" pitchFamily="34" charset="0"/>
                <a:ea typeface="Verdana" panose="020B0604030504040204" pitchFamily="34" charset="0"/>
              </a:rPr>
              <a:t> we </a:t>
            </a:r>
            <a:r>
              <a:rPr lang="nl-NL" altLang="en-US" sz="2000" b="0" dirty="0" err="1">
                <a:latin typeface="Aptos Display" panose="020B0004020202020204" pitchFamily="34" charset="0"/>
                <a:ea typeface="Verdana" panose="020B0604030504040204" pitchFamily="34" charset="0"/>
              </a:rPr>
              <a:t>may</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opt</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for</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targeted</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strategies</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using</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inhibition</a:t>
            </a:r>
            <a:r>
              <a:rPr lang="nl-NL" altLang="en-US" sz="2000" b="0" dirty="0">
                <a:latin typeface="Aptos Display" panose="020B0004020202020204" pitchFamily="34" charset="0"/>
                <a:ea typeface="Verdana" panose="020B0604030504040204" pitchFamily="34" charset="0"/>
              </a:rPr>
              <a:t> of </a:t>
            </a:r>
            <a:r>
              <a:rPr lang="nl-NL" altLang="en-US" sz="2000" b="0" dirty="0" err="1">
                <a:latin typeface="Aptos Display" panose="020B0004020202020204" pitchFamily="34" charset="0"/>
                <a:ea typeface="Verdana" panose="020B0604030504040204" pitchFamily="34" charset="0"/>
              </a:rPr>
              <a:t>Xist</a:t>
            </a:r>
            <a:r>
              <a:rPr lang="nl-NL" altLang="en-US" sz="2000" b="0" dirty="0">
                <a:latin typeface="Aptos Display" panose="020B0004020202020204" pitchFamily="34" charset="0"/>
                <a:ea typeface="Verdana" panose="020B0604030504040204" pitchFamily="34" charset="0"/>
              </a:rPr>
              <a:t> and </a:t>
            </a:r>
            <a:r>
              <a:rPr lang="nl-NL" altLang="en-US" sz="2000" b="0" dirty="0" err="1">
                <a:latin typeface="Aptos Display" panose="020B0004020202020204" pitchFamily="34" charset="0"/>
                <a:ea typeface="Verdana" panose="020B0604030504040204" pitchFamily="34" charset="0"/>
              </a:rPr>
              <a:t>Crispr</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mediated</a:t>
            </a:r>
            <a:r>
              <a:rPr lang="nl-NL" altLang="en-US" sz="2000" b="0" dirty="0">
                <a:latin typeface="Aptos Display" panose="020B0004020202020204" pitchFamily="34" charset="0"/>
                <a:ea typeface="Verdana" panose="020B0604030504040204" pitchFamily="34" charset="0"/>
              </a:rPr>
              <a:t> </a:t>
            </a:r>
            <a:r>
              <a:rPr lang="nl-NL" altLang="en-US" sz="2000" b="0" dirty="0" err="1">
                <a:latin typeface="Aptos Display" panose="020B0004020202020204" pitchFamily="34" charset="0"/>
                <a:ea typeface="Verdana" panose="020B0604030504040204" pitchFamily="34" charset="0"/>
              </a:rPr>
              <a:t>activation</a:t>
            </a:r>
            <a:r>
              <a:rPr lang="nl-NL" altLang="en-US" sz="2000" b="0" dirty="0">
                <a:latin typeface="Aptos Display" panose="020B0004020202020204" pitchFamily="34" charset="0"/>
                <a:ea typeface="Verdana" panose="020B0604030504040204" pitchFamily="34" charset="0"/>
              </a:rPr>
              <a:t> of MeCP2.</a:t>
            </a:r>
          </a:p>
          <a:p>
            <a:pPr marL="342900" indent="-342900" eaLnBrk="1" hangingPunct="1">
              <a:buFont typeface="Arial" panose="020B0604020202020204" pitchFamily="34" charset="0"/>
              <a:buChar char="•"/>
            </a:pPr>
            <a:endParaRPr lang="nl-NL" altLang="en-US" sz="2000" b="0" dirty="0">
              <a:latin typeface="Aptos Display" panose="020B0004020202020204" pitchFamily="34" charset="0"/>
              <a:ea typeface="Verdana" panose="020B0604030504040204" pitchFamily="34" charset="0"/>
            </a:endParaRPr>
          </a:p>
          <a:p>
            <a:pPr marL="342900" indent="-342900" eaLnBrk="1" hangingPunct="1">
              <a:buFont typeface="Arial" panose="020B0604020202020204" pitchFamily="34" charset="0"/>
              <a:buChar char="•"/>
            </a:pPr>
            <a:endParaRPr lang="nl-NL" altLang="en-US" sz="2000" b="0" dirty="0">
              <a:latin typeface="Aptos Display" panose="020B0004020202020204" pitchFamily="34" charset="0"/>
              <a:ea typeface="Verdana" panose="020B0604030504040204" pitchFamily="34" charset="0"/>
            </a:endParaRPr>
          </a:p>
          <a:p>
            <a:pPr marL="342900" indent="-342900" eaLnBrk="1" hangingPunct="1">
              <a:buFont typeface="Arial" panose="020B0604020202020204" pitchFamily="34" charset="0"/>
              <a:buChar char="•"/>
            </a:pPr>
            <a:endParaRPr lang="nl-NL" altLang="en-US" sz="2000" b="0" dirty="0">
              <a:latin typeface="Aptos Display" panose="020B0004020202020204" pitchFamily="34" charset="0"/>
              <a:ea typeface="Verdana" panose="020B0604030504040204" pitchFamily="34" charset="0"/>
            </a:endParaRPr>
          </a:p>
          <a:p>
            <a:pPr marL="342900" indent="-342900" eaLnBrk="1" hangingPunct="1">
              <a:buFont typeface="Arial" panose="020B0604020202020204" pitchFamily="34" charset="0"/>
              <a:buChar char="•"/>
            </a:pPr>
            <a:endParaRPr lang="nl-NL" altLang="en-US" sz="2000" b="0" dirty="0">
              <a:latin typeface="Aptos Display" panose="020B0004020202020204" pitchFamily="34" charset="0"/>
              <a:ea typeface="Verdana" panose="020B0604030504040204" pitchFamily="34" charset="0"/>
            </a:endParaRPr>
          </a:p>
        </p:txBody>
      </p:sp>
    </p:spTree>
    <p:extLst>
      <p:ext uri="{BB962C8B-B14F-4D97-AF65-F5344CB8AC3E}">
        <p14:creationId xmlns:p14="http://schemas.microsoft.com/office/powerpoint/2010/main" val="4094717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34713-084E-FA08-D9C2-10D58E01D3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03" t="18214" r="24400" b="28572"/>
          <a:stretch/>
        </p:blipFill>
        <p:spPr bwMode="auto">
          <a:xfrm>
            <a:off x="468397" y="1147057"/>
            <a:ext cx="4608512" cy="2780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556DC585-F904-D31E-336C-07077A449E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839" t="45804" r="27109" b="22053"/>
          <a:stretch/>
        </p:blipFill>
        <p:spPr bwMode="auto">
          <a:xfrm>
            <a:off x="9225601" y="2848649"/>
            <a:ext cx="2811408" cy="389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8E801682-C9AF-D37D-100C-D5E5723962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397" y="3927092"/>
            <a:ext cx="7127939" cy="2814276"/>
          </a:xfrm>
          <a:prstGeom prst="rect">
            <a:avLst/>
          </a:prstGeom>
        </p:spPr>
      </p:pic>
      <p:sp>
        <p:nvSpPr>
          <p:cNvPr id="7" name="Rectangle 6">
            <a:extLst>
              <a:ext uri="{FF2B5EF4-FFF2-40B4-BE49-F238E27FC236}">
                <a16:creationId xmlns:a16="http://schemas.microsoft.com/office/drawing/2014/main" id="{6F05B3C0-AA02-7109-F220-E21960393A95}"/>
              </a:ext>
            </a:extLst>
          </p:cNvPr>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MeCP2 </a:t>
            </a:r>
            <a:r>
              <a:rPr lang="nl-NL" altLang="en-US" sz="3200" dirty="0" err="1">
                <a:latin typeface="+mn-lt"/>
              </a:rPr>
              <a:t>reactivation</a:t>
            </a:r>
            <a:endParaRPr lang="nl-NL" altLang="en-US" sz="3200" dirty="0">
              <a:latin typeface="+mn-lt"/>
            </a:endParaRPr>
          </a:p>
          <a:p>
            <a:pPr eaLnBrk="1" hangingPunct="1"/>
            <a:r>
              <a:rPr lang="nl-NL" altLang="en-US" sz="2400" b="0" dirty="0" err="1">
                <a:latin typeface="+mn-lt"/>
              </a:rPr>
              <a:t>translation</a:t>
            </a:r>
            <a:r>
              <a:rPr lang="nl-NL" altLang="en-US" sz="2400" b="0" dirty="0">
                <a:latin typeface="+mn-lt"/>
              </a:rPr>
              <a:t> </a:t>
            </a:r>
            <a:r>
              <a:rPr lang="nl-NL" altLang="en-US" sz="2400" b="0" dirty="0" err="1">
                <a:latin typeface="+mn-lt"/>
              </a:rPr>
              <a:t>to</a:t>
            </a:r>
            <a:r>
              <a:rPr lang="nl-NL" altLang="en-US" sz="2400" b="0" dirty="0">
                <a:latin typeface="+mn-lt"/>
              </a:rPr>
              <a:t> human</a:t>
            </a:r>
          </a:p>
        </p:txBody>
      </p:sp>
      <p:pic>
        <p:nvPicPr>
          <p:cNvPr id="8" name="Picture 4" descr="tomb2">
            <a:extLst>
              <a:ext uri="{FF2B5EF4-FFF2-40B4-BE49-F238E27FC236}">
                <a16:creationId xmlns:a16="http://schemas.microsoft.com/office/drawing/2014/main" id="{64E435AA-37BB-AE36-6CE2-86305D36C0D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62" t="29910" r="72306" b="53131"/>
          <a:stretch/>
        </p:blipFill>
        <p:spPr bwMode="auto">
          <a:xfrm>
            <a:off x="10764435" y="116632"/>
            <a:ext cx="1162472" cy="15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1">
            <a:extLst>
              <a:ext uri="{FF2B5EF4-FFF2-40B4-BE49-F238E27FC236}">
                <a16:creationId xmlns:a16="http://schemas.microsoft.com/office/drawing/2014/main" id="{9C6D0C4C-EA65-CF57-235E-87FC1BB408CC}"/>
              </a:ext>
            </a:extLst>
          </p:cNvPr>
          <p:cNvSpPr txBox="1">
            <a:spLocks noChangeArrowheads="1"/>
          </p:cNvSpPr>
          <p:nvPr/>
        </p:nvSpPr>
        <p:spPr bwMode="auto">
          <a:xfrm>
            <a:off x="10665842" y="1598117"/>
            <a:ext cx="13997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400" dirty="0">
                <a:latin typeface="Tahoma" panose="020B0604030504040204" pitchFamily="34" charset="0"/>
                <a:ea typeface="Tahoma" panose="020B0604030504040204" pitchFamily="34" charset="0"/>
                <a:cs typeface="Tahoma" panose="020B0604030504040204" pitchFamily="34" charset="0"/>
              </a:rPr>
              <a:t>Cristina Gontan</a:t>
            </a:r>
          </a:p>
        </p:txBody>
      </p:sp>
    </p:spTree>
    <p:extLst>
      <p:ext uri="{BB962C8B-B14F-4D97-AF65-F5344CB8AC3E}">
        <p14:creationId xmlns:p14="http://schemas.microsoft.com/office/powerpoint/2010/main" val="357127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iPS cells as models for Rett syndrome</a:t>
            </a:r>
            <a:br>
              <a:rPr lang="nl-NL" altLang="en-US" sz="4267" dirty="0">
                <a:latin typeface="+mn-lt"/>
              </a:rPr>
            </a:br>
            <a:r>
              <a:rPr lang="nl-NL" altLang="en-US" sz="2400" b="0" dirty="0">
                <a:latin typeface="+mn-lt"/>
              </a:rPr>
              <a:t>to study and treat disease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9118" y="3445414"/>
            <a:ext cx="6197105" cy="403636"/>
          </a:xfrm>
          <a:prstGeom prst="rect">
            <a:avLst/>
          </a:prstGeom>
        </p:spPr>
      </p:pic>
      <p:sp>
        <p:nvSpPr>
          <p:cNvPr id="7" name="Rounded Rectangle 6"/>
          <p:cNvSpPr/>
          <p:nvPr/>
        </p:nvSpPr>
        <p:spPr>
          <a:xfrm>
            <a:off x="3625499" y="1604797"/>
            <a:ext cx="2774511" cy="1671803"/>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TextBox 8"/>
          <p:cNvSpPr txBox="1"/>
          <p:nvPr/>
        </p:nvSpPr>
        <p:spPr>
          <a:xfrm>
            <a:off x="3751256" y="1903191"/>
            <a:ext cx="2344744" cy="1323054"/>
          </a:xfrm>
          <a:prstGeom prst="rect">
            <a:avLst/>
          </a:prstGeom>
          <a:noFill/>
        </p:spPr>
        <p:txBody>
          <a:bodyPr wrap="none" rtlCol="0">
            <a:spAutoFit/>
          </a:bodyPr>
          <a:lstStyle/>
          <a:p>
            <a:r>
              <a:rPr lang="nl-NL" sz="1333" dirty="0" err="1"/>
              <a:t>Generate</a:t>
            </a:r>
            <a:r>
              <a:rPr lang="nl-NL" sz="1333" dirty="0"/>
              <a:t> of mature neurons</a:t>
            </a:r>
          </a:p>
          <a:p>
            <a:r>
              <a:rPr lang="nl-NL" sz="1333" b="1" dirty="0"/>
              <a:t>-combinations of cells </a:t>
            </a:r>
          </a:p>
          <a:p>
            <a:r>
              <a:rPr lang="nl-NL" sz="1333" dirty="0"/>
              <a:t>-relate  genotype to phenotype</a:t>
            </a:r>
          </a:p>
          <a:p>
            <a:r>
              <a:rPr lang="nl-NL" sz="1333" dirty="0"/>
              <a:t>  -nr of synapses, activity, ratio</a:t>
            </a:r>
          </a:p>
          <a:p>
            <a:r>
              <a:rPr lang="nl-NL" sz="1333" dirty="0"/>
              <a:t>-test of compounds</a:t>
            </a:r>
          </a:p>
          <a:p>
            <a:endParaRPr lang="nl-NL" sz="1333" dirty="0"/>
          </a:p>
        </p:txBody>
      </p:sp>
      <p:sp>
        <p:nvSpPr>
          <p:cNvPr id="14" name="TextBox 13"/>
          <p:cNvSpPr txBox="1"/>
          <p:nvPr/>
        </p:nvSpPr>
        <p:spPr>
          <a:xfrm>
            <a:off x="3958489" y="1246163"/>
            <a:ext cx="1880130" cy="338554"/>
          </a:xfrm>
          <a:prstGeom prst="rect">
            <a:avLst/>
          </a:prstGeom>
          <a:noFill/>
        </p:spPr>
        <p:txBody>
          <a:bodyPr wrap="none" rtlCol="0">
            <a:spAutoFit/>
          </a:bodyPr>
          <a:lstStyle/>
          <a:p>
            <a:r>
              <a:rPr lang="nl-NL" sz="1600" b="1" dirty="0"/>
              <a:t>experimental setup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67869" y="2521434"/>
            <a:ext cx="2812972" cy="40363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7" y="1407156"/>
            <a:ext cx="3043943" cy="404368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317" y="1124745"/>
            <a:ext cx="3204352" cy="5609015"/>
          </a:xfrm>
          <a:prstGeom prst="rect">
            <a:avLst/>
          </a:prstGeom>
        </p:spPr>
      </p:pic>
      <p:pic>
        <p:nvPicPr>
          <p:cNvPr id="2" name="Picture 4" descr="tomb2">
            <a:extLst>
              <a:ext uri="{FF2B5EF4-FFF2-40B4-BE49-F238E27FC236}">
                <a16:creationId xmlns:a16="http://schemas.microsoft.com/office/drawing/2014/main" id="{BEE78BAB-60A8-DDF3-82E9-191BDE5DB83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62" t="29910" r="72306" b="53131"/>
          <a:stretch/>
        </p:blipFill>
        <p:spPr bwMode="auto">
          <a:xfrm>
            <a:off x="10764435" y="116632"/>
            <a:ext cx="1162472" cy="15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1">
            <a:extLst>
              <a:ext uri="{FF2B5EF4-FFF2-40B4-BE49-F238E27FC236}">
                <a16:creationId xmlns:a16="http://schemas.microsoft.com/office/drawing/2014/main" id="{2CD48E17-78C7-C5E0-B1B6-AE008600C36B}"/>
              </a:ext>
            </a:extLst>
          </p:cNvPr>
          <p:cNvSpPr txBox="1">
            <a:spLocks noChangeArrowheads="1"/>
          </p:cNvSpPr>
          <p:nvPr/>
        </p:nvSpPr>
        <p:spPr bwMode="auto">
          <a:xfrm>
            <a:off x="10665842" y="1598117"/>
            <a:ext cx="13997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400" dirty="0">
                <a:latin typeface="Tahoma" panose="020B0604030504040204" pitchFamily="34" charset="0"/>
                <a:ea typeface="Tahoma" panose="020B0604030504040204" pitchFamily="34" charset="0"/>
                <a:cs typeface="Tahoma" panose="020B0604030504040204" pitchFamily="34" charset="0"/>
              </a:rPr>
              <a:t>Cristina Gontan</a:t>
            </a:r>
          </a:p>
        </p:txBody>
      </p:sp>
    </p:spTree>
    <p:extLst>
      <p:ext uri="{BB962C8B-B14F-4D97-AF65-F5344CB8AC3E}">
        <p14:creationId xmlns:p14="http://schemas.microsoft.com/office/powerpoint/2010/main" val="4502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iPS cells as models for Rett syndrome</a:t>
            </a:r>
            <a:br>
              <a:rPr lang="nl-NL" altLang="en-US" sz="4267" dirty="0">
                <a:latin typeface="+mn-lt"/>
              </a:rPr>
            </a:br>
            <a:r>
              <a:rPr lang="nl-NL" altLang="en-US" sz="2400" b="0" dirty="0">
                <a:latin typeface="+mn-lt"/>
              </a:rPr>
              <a:t>to study and treat disease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9118" y="3445414"/>
            <a:ext cx="6197105" cy="403636"/>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67869" y="2521434"/>
            <a:ext cx="2812972" cy="40363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7" y="1407156"/>
            <a:ext cx="3043943" cy="404368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317" y="1124745"/>
            <a:ext cx="3204352" cy="5609015"/>
          </a:xfrm>
          <a:prstGeom prst="rect">
            <a:avLst/>
          </a:prstGeom>
        </p:spPr>
      </p:pic>
      <p:sp>
        <p:nvSpPr>
          <p:cNvPr id="2" name="Rounded Rectangle 6">
            <a:extLst>
              <a:ext uri="{FF2B5EF4-FFF2-40B4-BE49-F238E27FC236}">
                <a16:creationId xmlns:a16="http://schemas.microsoft.com/office/drawing/2014/main" id="{71F9E6F8-42F0-7E28-F1DC-319C0BDB0E80}"/>
              </a:ext>
            </a:extLst>
          </p:cNvPr>
          <p:cNvSpPr/>
          <p:nvPr/>
        </p:nvSpPr>
        <p:spPr>
          <a:xfrm>
            <a:off x="3625499" y="1604797"/>
            <a:ext cx="2774511" cy="1671803"/>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 name="TextBox 2">
            <a:extLst>
              <a:ext uri="{FF2B5EF4-FFF2-40B4-BE49-F238E27FC236}">
                <a16:creationId xmlns:a16="http://schemas.microsoft.com/office/drawing/2014/main" id="{2FDD3658-5BCB-91BA-9B86-F616A070D096}"/>
              </a:ext>
            </a:extLst>
          </p:cNvPr>
          <p:cNvSpPr txBox="1"/>
          <p:nvPr/>
        </p:nvSpPr>
        <p:spPr>
          <a:xfrm>
            <a:off x="3751256" y="1903191"/>
            <a:ext cx="2394053" cy="1323054"/>
          </a:xfrm>
          <a:prstGeom prst="rect">
            <a:avLst/>
          </a:prstGeom>
          <a:noFill/>
        </p:spPr>
        <p:txBody>
          <a:bodyPr wrap="none" rtlCol="0">
            <a:spAutoFit/>
          </a:bodyPr>
          <a:lstStyle/>
          <a:p>
            <a:r>
              <a:rPr lang="nl-NL" sz="1333" dirty="0" err="1"/>
              <a:t>Generate</a:t>
            </a:r>
            <a:r>
              <a:rPr lang="nl-NL" sz="1333" dirty="0"/>
              <a:t> of mature neurons</a:t>
            </a:r>
          </a:p>
          <a:p>
            <a:r>
              <a:rPr lang="nl-NL" sz="1333" dirty="0"/>
              <a:t>-combinations of cells </a:t>
            </a:r>
          </a:p>
          <a:p>
            <a:r>
              <a:rPr lang="nl-NL" sz="1333" b="1" dirty="0"/>
              <a:t>-relate  genotype to phenotype</a:t>
            </a:r>
          </a:p>
          <a:p>
            <a:r>
              <a:rPr lang="nl-NL" sz="1333" b="1" dirty="0"/>
              <a:t>  -nr of synapses, activity, ratio</a:t>
            </a:r>
          </a:p>
          <a:p>
            <a:r>
              <a:rPr lang="nl-NL" sz="1333" dirty="0"/>
              <a:t>-test of compounds</a:t>
            </a:r>
          </a:p>
          <a:p>
            <a:endParaRPr lang="nl-NL" sz="1333" dirty="0"/>
          </a:p>
        </p:txBody>
      </p:sp>
      <p:sp>
        <p:nvSpPr>
          <p:cNvPr id="6" name="TextBox 5">
            <a:extLst>
              <a:ext uri="{FF2B5EF4-FFF2-40B4-BE49-F238E27FC236}">
                <a16:creationId xmlns:a16="http://schemas.microsoft.com/office/drawing/2014/main" id="{DE306446-37A5-E89E-89BA-0CDA96B7C6EF}"/>
              </a:ext>
            </a:extLst>
          </p:cNvPr>
          <p:cNvSpPr txBox="1"/>
          <p:nvPr/>
        </p:nvSpPr>
        <p:spPr>
          <a:xfrm>
            <a:off x="3958489" y="1246163"/>
            <a:ext cx="1880130" cy="338554"/>
          </a:xfrm>
          <a:prstGeom prst="rect">
            <a:avLst/>
          </a:prstGeom>
          <a:noFill/>
        </p:spPr>
        <p:txBody>
          <a:bodyPr wrap="none" rtlCol="0">
            <a:spAutoFit/>
          </a:bodyPr>
          <a:lstStyle/>
          <a:p>
            <a:r>
              <a:rPr lang="nl-NL" sz="1600" b="1" dirty="0"/>
              <a:t>experimental setup </a:t>
            </a:r>
          </a:p>
        </p:txBody>
      </p:sp>
      <p:pic>
        <p:nvPicPr>
          <p:cNvPr id="8" name="Picture 4" descr="tomb2">
            <a:extLst>
              <a:ext uri="{FF2B5EF4-FFF2-40B4-BE49-F238E27FC236}">
                <a16:creationId xmlns:a16="http://schemas.microsoft.com/office/drawing/2014/main" id="{BC20458E-B132-E0D1-DD28-8D98457E06C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62" t="29910" r="72306" b="53131"/>
          <a:stretch/>
        </p:blipFill>
        <p:spPr bwMode="auto">
          <a:xfrm>
            <a:off x="10764435" y="116632"/>
            <a:ext cx="1162472" cy="15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1">
            <a:extLst>
              <a:ext uri="{FF2B5EF4-FFF2-40B4-BE49-F238E27FC236}">
                <a16:creationId xmlns:a16="http://schemas.microsoft.com/office/drawing/2014/main" id="{D8840C6B-9C49-AB90-58A0-A7351F959D2C}"/>
              </a:ext>
            </a:extLst>
          </p:cNvPr>
          <p:cNvSpPr txBox="1">
            <a:spLocks noChangeArrowheads="1"/>
          </p:cNvSpPr>
          <p:nvPr/>
        </p:nvSpPr>
        <p:spPr bwMode="auto">
          <a:xfrm>
            <a:off x="10665842" y="1598117"/>
            <a:ext cx="13997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400" dirty="0">
                <a:latin typeface="Tahoma" panose="020B0604030504040204" pitchFamily="34" charset="0"/>
                <a:ea typeface="Tahoma" panose="020B0604030504040204" pitchFamily="34" charset="0"/>
                <a:cs typeface="Tahoma" panose="020B0604030504040204" pitchFamily="34" charset="0"/>
              </a:rPr>
              <a:t>Cristina Gontan</a:t>
            </a:r>
          </a:p>
        </p:txBody>
      </p:sp>
    </p:spTree>
    <p:extLst>
      <p:ext uri="{BB962C8B-B14F-4D97-AF65-F5344CB8AC3E}">
        <p14:creationId xmlns:p14="http://schemas.microsoft.com/office/powerpoint/2010/main" val="1417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50241" y="356659"/>
            <a:ext cx="109431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nl-NL" altLang="en-US" sz="3200" dirty="0">
                <a:latin typeface="+mn-lt"/>
              </a:rPr>
              <a:t>iPS cells as models for Rett syndrome</a:t>
            </a:r>
            <a:br>
              <a:rPr lang="nl-NL" altLang="en-US" sz="4267" dirty="0">
                <a:latin typeface="+mn-lt"/>
              </a:rPr>
            </a:br>
            <a:r>
              <a:rPr lang="nl-NL" altLang="en-US" sz="2400" b="0" dirty="0">
                <a:latin typeface="+mn-lt"/>
              </a:rPr>
              <a:t>to study and treat disease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9118" y="3445414"/>
            <a:ext cx="6197105" cy="403636"/>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67869" y="2521434"/>
            <a:ext cx="2812972" cy="40363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7" y="1407156"/>
            <a:ext cx="3043943" cy="4043688"/>
          </a:xfrm>
          <a:prstGeom prst="rect">
            <a:avLst/>
          </a:prstGeom>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99" t="27708" r="54319" b="19375"/>
          <a:stretch/>
        </p:blipFill>
        <p:spPr bwMode="auto">
          <a:xfrm>
            <a:off x="10398513" y="3251648"/>
            <a:ext cx="1589788" cy="141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827703" y="3758262"/>
            <a:ext cx="2812972" cy="403636"/>
          </a:xfrm>
          <a:prstGeom prst="rect">
            <a:avLst/>
          </a:prstGeom>
        </p:spPr>
      </p:pic>
      <p:sp>
        <p:nvSpPr>
          <p:cNvPr id="13" name="TextBox 12"/>
          <p:cNvSpPr txBox="1"/>
          <p:nvPr/>
        </p:nvSpPr>
        <p:spPr>
          <a:xfrm>
            <a:off x="10647380" y="5090226"/>
            <a:ext cx="1058110" cy="365165"/>
          </a:xfrm>
          <a:prstGeom prst="rect">
            <a:avLst/>
          </a:prstGeom>
          <a:noFill/>
        </p:spPr>
        <p:txBody>
          <a:bodyPr wrap="none" rtlCol="0">
            <a:spAutoFit/>
          </a:bodyPr>
          <a:lstStyle/>
          <a:p>
            <a:r>
              <a:rPr lang="nl-NL" sz="1773" dirty="0">
                <a:latin typeface="Myriad Pro" pitchFamily="34" charset="0"/>
              </a:rPr>
              <a:t>measure</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317" y="1124745"/>
            <a:ext cx="3204352" cy="5609015"/>
          </a:xfrm>
          <a:prstGeom prst="rect">
            <a:avLst/>
          </a:prstGeom>
        </p:spPr>
      </p:pic>
      <p:sp>
        <p:nvSpPr>
          <p:cNvPr id="2" name="Rounded Rectangle 6">
            <a:extLst>
              <a:ext uri="{FF2B5EF4-FFF2-40B4-BE49-F238E27FC236}">
                <a16:creationId xmlns:a16="http://schemas.microsoft.com/office/drawing/2014/main" id="{1121015F-6E26-CF5B-FB8D-4427D124AC5A}"/>
              </a:ext>
            </a:extLst>
          </p:cNvPr>
          <p:cNvSpPr/>
          <p:nvPr/>
        </p:nvSpPr>
        <p:spPr>
          <a:xfrm>
            <a:off x="3625499" y="1604797"/>
            <a:ext cx="2774511" cy="1671803"/>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 name="TextBox 2">
            <a:extLst>
              <a:ext uri="{FF2B5EF4-FFF2-40B4-BE49-F238E27FC236}">
                <a16:creationId xmlns:a16="http://schemas.microsoft.com/office/drawing/2014/main" id="{5234C881-9DE9-0700-E412-B37BA604174C}"/>
              </a:ext>
            </a:extLst>
          </p:cNvPr>
          <p:cNvSpPr txBox="1"/>
          <p:nvPr/>
        </p:nvSpPr>
        <p:spPr>
          <a:xfrm>
            <a:off x="3751256" y="1903191"/>
            <a:ext cx="2344744" cy="1323054"/>
          </a:xfrm>
          <a:prstGeom prst="rect">
            <a:avLst/>
          </a:prstGeom>
          <a:noFill/>
        </p:spPr>
        <p:txBody>
          <a:bodyPr wrap="none" rtlCol="0">
            <a:spAutoFit/>
          </a:bodyPr>
          <a:lstStyle/>
          <a:p>
            <a:r>
              <a:rPr lang="nl-NL" sz="1333" dirty="0" err="1"/>
              <a:t>Generate</a:t>
            </a:r>
            <a:r>
              <a:rPr lang="nl-NL" sz="1333" dirty="0"/>
              <a:t> of mature neurons</a:t>
            </a:r>
          </a:p>
          <a:p>
            <a:r>
              <a:rPr lang="nl-NL" sz="1333" dirty="0"/>
              <a:t>-combinations of cells </a:t>
            </a:r>
          </a:p>
          <a:p>
            <a:r>
              <a:rPr lang="nl-NL" sz="1333" dirty="0"/>
              <a:t>-relate  genotype to phenotype</a:t>
            </a:r>
          </a:p>
          <a:p>
            <a:r>
              <a:rPr lang="nl-NL" sz="1333" b="1" dirty="0"/>
              <a:t>  -nr of synapses, activity, ratio</a:t>
            </a:r>
          </a:p>
          <a:p>
            <a:r>
              <a:rPr lang="nl-NL" sz="1333" b="1" dirty="0"/>
              <a:t>-test of compounds</a:t>
            </a:r>
          </a:p>
          <a:p>
            <a:endParaRPr lang="nl-NL" sz="1333" dirty="0"/>
          </a:p>
        </p:txBody>
      </p:sp>
      <p:sp>
        <p:nvSpPr>
          <p:cNvPr id="6" name="TextBox 5">
            <a:extLst>
              <a:ext uri="{FF2B5EF4-FFF2-40B4-BE49-F238E27FC236}">
                <a16:creationId xmlns:a16="http://schemas.microsoft.com/office/drawing/2014/main" id="{86EE2527-EC79-4EF3-BC0F-336695D66740}"/>
              </a:ext>
            </a:extLst>
          </p:cNvPr>
          <p:cNvSpPr txBox="1"/>
          <p:nvPr/>
        </p:nvSpPr>
        <p:spPr>
          <a:xfrm>
            <a:off x="3958489" y="1246163"/>
            <a:ext cx="1880130" cy="338554"/>
          </a:xfrm>
          <a:prstGeom prst="rect">
            <a:avLst/>
          </a:prstGeom>
          <a:noFill/>
        </p:spPr>
        <p:txBody>
          <a:bodyPr wrap="none" rtlCol="0">
            <a:spAutoFit/>
          </a:bodyPr>
          <a:lstStyle/>
          <a:p>
            <a:r>
              <a:rPr lang="nl-NL" sz="1600" b="1" dirty="0"/>
              <a:t>experimental setup </a:t>
            </a:r>
          </a:p>
        </p:txBody>
      </p:sp>
      <p:pic>
        <p:nvPicPr>
          <p:cNvPr id="8" name="Picture 4" descr="tomb2">
            <a:extLst>
              <a:ext uri="{FF2B5EF4-FFF2-40B4-BE49-F238E27FC236}">
                <a16:creationId xmlns:a16="http://schemas.microsoft.com/office/drawing/2014/main" id="{D04725EE-8582-47E0-B09E-CE4A2D90369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062" t="29910" r="72306" b="53131"/>
          <a:stretch/>
        </p:blipFill>
        <p:spPr bwMode="auto">
          <a:xfrm>
            <a:off x="10764435" y="116632"/>
            <a:ext cx="1162472" cy="15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1">
            <a:extLst>
              <a:ext uri="{FF2B5EF4-FFF2-40B4-BE49-F238E27FC236}">
                <a16:creationId xmlns:a16="http://schemas.microsoft.com/office/drawing/2014/main" id="{84D93CE1-B3B3-C1BE-FEEE-5220D35A4E66}"/>
              </a:ext>
            </a:extLst>
          </p:cNvPr>
          <p:cNvSpPr txBox="1">
            <a:spLocks noChangeArrowheads="1"/>
          </p:cNvSpPr>
          <p:nvPr/>
        </p:nvSpPr>
        <p:spPr bwMode="auto">
          <a:xfrm>
            <a:off x="10665842" y="1598117"/>
            <a:ext cx="13997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400" dirty="0">
                <a:latin typeface="Tahoma" panose="020B0604030504040204" pitchFamily="34" charset="0"/>
                <a:ea typeface="Tahoma" panose="020B0604030504040204" pitchFamily="34" charset="0"/>
                <a:cs typeface="Tahoma" panose="020B0604030504040204" pitchFamily="34" charset="0"/>
              </a:rPr>
              <a:t>Cristina Gontan</a:t>
            </a:r>
          </a:p>
        </p:txBody>
      </p:sp>
    </p:spTree>
    <p:extLst>
      <p:ext uri="{BB962C8B-B14F-4D97-AF65-F5344CB8AC3E}">
        <p14:creationId xmlns:p14="http://schemas.microsoft.com/office/powerpoint/2010/main" val="40181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36" y="1316766"/>
            <a:ext cx="7460457" cy="5199813"/>
          </a:xfrm>
          <a:prstGeom prst="rect">
            <a:avLst/>
          </a:prstGeom>
        </p:spPr>
      </p:pic>
      <p:pic>
        <p:nvPicPr>
          <p:cNvPr id="4" name="Picture 2" descr="male"/>
          <p:cNvPicPr>
            <a:picLocks noChangeAspect="1" noChangeArrowheads="1"/>
          </p:cNvPicPr>
          <p:nvPr/>
        </p:nvPicPr>
        <p:blipFill rotWithShape="1">
          <a:blip r:embed="rId4">
            <a:extLst>
              <a:ext uri="{28A0092B-C50C-407E-A947-70E740481C1C}">
                <a14:useLocalDpi xmlns:a14="http://schemas.microsoft.com/office/drawing/2010/main" val="0"/>
              </a:ext>
            </a:extLst>
          </a:blip>
          <a:srcRect r="33984" b="32229"/>
          <a:stretch/>
        </p:blipFill>
        <p:spPr bwMode="auto">
          <a:xfrm>
            <a:off x="1" y="1791229"/>
            <a:ext cx="1204511" cy="125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female"/>
          <p:cNvPicPr>
            <a:picLocks noChangeAspect="1" noChangeArrowheads="1"/>
          </p:cNvPicPr>
          <p:nvPr/>
        </p:nvPicPr>
        <p:blipFill rotWithShape="1">
          <a:blip r:embed="rId5">
            <a:extLst>
              <a:ext uri="{28A0092B-C50C-407E-A947-70E740481C1C}">
                <a14:useLocalDpi xmlns:a14="http://schemas.microsoft.com/office/drawing/2010/main" val="0"/>
              </a:ext>
            </a:extLst>
          </a:blip>
          <a:srcRect r="36708" b="30558"/>
          <a:stretch/>
        </p:blipFill>
        <p:spPr bwMode="auto">
          <a:xfrm>
            <a:off x="96011" y="4485118"/>
            <a:ext cx="1007435" cy="14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143083" y="164638"/>
            <a:ext cx="7100855"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Evolution of sex chromosomes</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a future without a Y chromosome?</a:t>
            </a:r>
          </a:p>
        </p:txBody>
      </p:sp>
      <p:sp>
        <p:nvSpPr>
          <p:cNvPr id="11" name="Line 7"/>
          <p:cNvSpPr>
            <a:spLocks noChangeShapeType="1"/>
          </p:cNvSpPr>
          <p:nvPr/>
        </p:nvSpPr>
        <p:spPr bwMode="auto">
          <a:xfrm>
            <a:off x="6561364" y="1892829"/>
            <a:ext cx="0" cy="611187"/>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2" name="Text Box 8"/>
          <p:cNvSpPr txBox="1">
            <a:spLocks noChangeArrowheads="1"/>
          </p:cNvSpPr>
          <p:nvPr/>
        </p:nvSpPr>
        <p:spPr bwMode="auto">
          <a:xfrm>
            <a:off x="5918668" y="1291214"/>
            <a:ext cx="15744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nl-NL" altLang="en-US" sz="1600" dirty="0">
                <a:cs typeface="Arial" panose="020B0604020202020204" pitchFamily="34" charset="0"/>
              </a:rPr>
              <a:t>is gene dosage</a:t>
            </a:r>
          </a:p>
          <a:p>
            <a:pPr eaLnBrk="1" hangingPunct="1">
              <a:spcBef>
                <a:spcPct val="0"/>
              </a:spcBef>
              <a:buFontTx/>
              <a:buNone/>
            </a:pPr>
            <a:r>
              <a:rPr lang="nl-NL" altLang="en-US" sz="1600" dirty="0">
                <a:cs typeface="Arial" panose="020B0604020202020204" pitchFamily="34" charset="0"/>
              </a:rPr>
              <a:t>important?</a:t>
            </a:r>
          </a:p>
        </p:txBody>
      </p:sp>
    </p:spTree>
    <p:extLst>
      <p:ext uri="{BB962C8B-B14F-4D97-AF65-F5344CB8AC3E}">
        <p14:creationId xmlns:p14="http://schemas.microsoft.com/office/powerpoint/2010/main" val="24815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id="{90F71FEE-B026-41C8-9EAC-9FF5AA3F4333}"/>
              </a:ext>
            </a:extLst>
          </p:cNvPr>
          <p:cNvSpPr txBox="1">
            <a:spLocks noChangeArrowheads="1"/>
          </p:cNvSpPr>
          <p:nvPr/>
        </p:nvSpPr>
        <p:spPr bwMode="auto">
          <a:xfrm>
            <a:off x="51532" y="905575"/>
            <a:ext cx="2582528"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ts val="1867"/>
              </a:lnSpc>
            </a:pPr>
            <a:r>
              <a:rPr lang="en-US" altLang="en-US" b="1" dirty="0">
                <a:latin typeface="+mn-lt"/>
                <a:ea typeface="Tahoma" panose="020B0604030504040204" pitchFamily="34" charset="0"/>
                <a:cs typeface="Tahoma" panose="020B0604030504040204" pitchFamily="34" charset="0"/>
              </a:rPr>
              <a:t>Erasmus MC, </a:t>
            </a:r>
            <a:r>
              <a:rPr lang="en-US" altLang="en-US" b="1" dirty="0" err="1">
                <a:latin typeface="+mn-lt"/>
                <a:ea typeface="Tahoma" panose="020B0604030504040204" pitchFamily="34" charset="0"/>
                <a:cs typeface="Tahoma" panose="020B0604030504040204" pitchFamily="34" charset="0"/>
              </a:rPr>
              <a:t>Dept</a:t>
            </a:r>
            <a:endParaRPr lang="en-US" altLang="en-US" b="1" dirty="0">
              <a:latin typeface="+mn-lt"/>
              <a:ea typeface="Tahoma" panose="020B0604030504040204" pitchFamily="34" charset="0"/>
              <a:cs typeface="Tahoma" panose="020B0604030504040204" pitchFamily="34" charset="0"/>
            </a:endParaRPr>
          </a:p>
          <a:p>
            <a:pPr eaLnBrk="1" hangingPunct="1">
              <a:lnSpc>
                <a:spcPts val="1867"/>
              </a:lnSpc>
            </a:pPr>
            <a:r>
              <a:rPr lang="en-US" altLang="en-US" b="1" dirty="0">
                <a:latin typeface="+mn-lt"/>
                <a:ea typeface="Tahoma" panose="020B0604030504040204" pitchFamily="34" charset="0"/>
                <a:cs typeface="Tahoma" panose="020B0604030504040204" pitchFamily="34" charset="0"/>
              </a:rPr>
              <a:t>Developmental Biology</a:t>
            </a:r>
          </a:p>
          <a:p>
            <a:pPr eaLnBrk="1" hangingPunct="1">
              <a:lnSpc>
                <a:spcPts val="1867"/>
              </a:lnSpc>
            </a:pPr>
            <a:r>
              <a:rPr lang="en-US" altLang="en-US" b="1" dirty="0">
                <a:latin typeface="+mn-lt"/>
                <a:ea typeface="Tahoma" panose="020B0604030504040204" pitchFamily="34" charset="0"/>
                <a:cs typeface="Tahoma" panose="020B0604030504040204" pitchFamily="34" charset="0"/>
              </a:rPr>
              <a:t>Cristina Gontan Pardo</a:t>
            </a:r>
          </a:p>
          <a:p>
            <a:pPr eaLnBrk="1" hangingPunct="1">
              <a:lnSpc>
                <a:spcPts val="1867"/>
              </a:lnSpc>
            </a:pPr>
            <a:r>
              <a:rPr lang="nl-NL" altLang="en-US" dirty="0">
                <a:latin typeface="+mn-lt"/>
                <a:ea typeface="Tahoma" panose="020B0604030504040204" pitchFamily="34" charset="0"/>
                <a:cs typeface="Tahoma" panose="020B0604030504040204" pitchFamily="34" charset="0"/>
              </a:rPr>
              <a:t>Teresa Robert Finestra</a:t>
            </a:r>
          </a:p>
          <a:p>
            <a:pPr eaLnBrk="1" hangingPunct="1">
              <a:lnSpc>
                <a:spcPts val="1867"/>
              </a:lnSpc>
            </a:pPr>
            <a:r>
              <a:rPr lang="nl-NL" altLang="en-US" b="1" dirty="0">
                <a:latin typeface="+mn-lt"/>
                <a:ea typeface="Tahoma" panose="020B0604030504040204" pitchFamily="34" charset="0"/>
                <a:cs typeface="Tahoma" panose="020B0604030504040204" pitchFamily="34" charset="0"/>
              </a:rPr>
              <a:t>Jeffrey Boeren</a:t>
            </a:r>
            <a:endParaRPr lang="en-US" altLang="en-US" b="1" dirty="0">
              <a:latin typeface="+mn-lt"/>
              <a:ea typeface="Tahoma" panose="020B0604030504040204" pitchFamily="34" charset="0"/>
              <a:cs typeface="Tahoma" panose="020B0604030504040204" pitchFamily="34" charset="0"/>
            </a:endParaRPr>
          </a:p>
          <a:p>
            <a:pPr eaLnBrk="1" hangingPunct="1">
              <a:lnSpc>
                <a:spcPts val="1867"/>
              </a:lnSpc>
            </a:pPr>
            <a:r>
              <a:rPr lang="nl-NL" altLang="en-US" dirty="0">
                <a:latin typeface="+mn-lt"/>
                <a:ea typeface="Tahoma" panose="020B0604030504040204" pitchFamily="34" charset="0"/>
                <a:cs typeface="Tahoma" panose="020B0604030504040204" pitchFamily="34" charset="0"/>
              </a:rPr>
              <a:t>Catherine Dupont</a:t>
            </a:r>
          </a:p>
          <a:p>
            <a:pPr eaLnBrk="1" hangingPunct="1">
              <a:lnSpc>
                <a:spcPts val="1867"/>
              </a:lnSpc>
            </a:pPr>
            <a:r>
              <a:rPr lang="nl-NL" altLang="en-US" dirty="0">
                <a:latin typeface="+mn-lt"/>
                <a:ea typeface="Tahoma" panose="020B0604030504040204" pitchFamily="34" charset="0"/>
                <a:cs typeface="Tahoma" panose="020B0604030504040204" pitchFamily="34" charset="0"/>
              </a:rPr>
              <a:t>Ruben Boers</a:t>
            </a:r>
          </a:p>
          <a:p>
            <a:pPr eaLnBrk="1" hangingPunct="1">
              <a:lnSpc>
                <a:spcPts val="1867"/>
              </a:lnSpc>
            </a:pPr>
            <a:r>
              <a:rPr lang="nl-NL" altLang="en-US" dirty="0">
                <a:latin typeface="+mn-lt"/>
                <a:ea typeface="Tahoma" panose="020B0604030504040204" pitchFamily="34" charset="0"/>
                <a:cs typeface="Tahoma" panose="020B0604030504040204" pitchFamily="34" charset="0"/>
              </a:rPr>
              <a:t>Joachim Boers</a:t>
            </a:r>
          </a:p>
          <a:p>
            <a:pPr eaLnBrk="1" hangingPunct="1">
              <a:lnSpc>
                <a:spcPts val="1867"/>
              </a:lnSpc>
            </a:pPr>
            <a:r>
              <a:rPr lang="nl-NL" altLang="en-US" b="1" dirty="0">
                <a:latin typeface="+mn-lt"/>
                <a:ea typeface="Tahoma" panose="020B0604030504040204" pitchFamily="34" charset="0"/>
                <a:cs typeface="Tahoma" panose="020B0604030504040204" pitchFamily="34" charset="0"/>
              </a:rPr>
              <a:t>Hegias Mira Bontebal</a:t>
            </a:r>
          </a:p>
          <a:p>
            <a:pPr eaLnBrk="1" hangingPunct="1">
              <a:lnSpc>
                <a:spcPts val="1867"/>
              </a:lnSpc>
            </a:pPr>
            <a:r>
              <a:rPr lang="en-US" altLang="en-US" dirty="0">
                <a:latin typeface="+mn-lt"/>
                <a:ea typeface="Tahoma" panose="020B0604030504040204" pitchFamily="34" charset="0"/>
                <a:cs typeface="Tahoma" panose="020B0604030504040204" pitchFamily="34" charset="0"/>
              </a:rPr>
              <a:t>Marieke van Leeuwen</a:t>
            </a:r>
          </a:p>
          <a:p>
            <a:pPr eaLnBrk="1" hangingPunct="1">
              <a:lnSpc>
                <a:spcPts val="1867"/>
              </a:lnSpc>
            </a:pPr>
            <a:r>
              <a:rPr lang="en-US" altLang="en-US" dirty="0">
                <a:latin typeface="+mn-lt"/>
                <a:ea typeface="Tahoma" panose="020B0604030504040204" pitchFamily="34" charset="0"/>
                <a:cs typeface="Tahoma" panose="020B0604030504040204" pitchFamily="34" charset="0"/>
              </a:rPr>
              <a:t>Samuel </a:t>
            </a:r>
            <a:r>
              <a:rPr lang="en-US" altLang="en-US" dirty="0" err="1">
                <a:latin typeface="+mn-lt"/>
                <a:ea typeface="Tahoma" panose="020B0604030504040204" pitchFamily="34" charset="0"/>
                <a:cs typeface="Tahoma" panose="020B0604030504040204" pitchFamily="34" charset="0"/>
              </a:rPr>
              <a:t>Luchsinger</a:t>
            </a:r>
            <a:endParaRPr lang="en-US" altLang="en-US" dirty="0">
              <a:latin typeface="+mn-lt"/>
              <a:ea typeface="Tahoma" panose="020B0604030504040204" pitchFamily="34" charset="0"/>
              <a:cs typeface="Tahoma" panose="020B0604030504040204" pitchFamily="34" charset="0"/>
            </a:endParaRPr>
          </a:p>
          <a:p>
            <a:pPr eaLnBrk="1" hangingPunct="1">
              <a:lnSpc>
                <a:spcPts val="1867"/>
              </a:lnSpc>
            </a:pPr>
            <a:r>
              <a:rPr lang="en-US" altLang="en-US" dirty="0">
                <a:latin typeface="+mn-lt"/>
                <a:ea typeface="Tahoma" panose="020B0604030504040204" pitchFamily="34" charset="0"/>
                <a:cs typeface="Tahoma" panose="020B0604030504040204" pitchFamily="34" charset="0"/>
              </a:rPr>
              <a:t>Olivier Schaffers</a:t>
            </a:r>
          </a:p>
        </p:txBody>
      </p:sp>
      <p:sp>
        <p:nvSpPr>
          <p:cNvPr id="15" name="TextBox 14">
            <a:extLst>
              <a:ext uri="{FF2B5EF4-FFF2-40B4-BE49-F238E27FC236}">
                <a16:creationId xmlns:a16="http://schemas.microsoft.com/office/drawing/2014/main" id="{FAD4A892-31BF-4697-B8D3-F3A9918505F8}"/>
              </a:ext>
            </a:extLst>
          </p:cNvPr>
          <p:cNvSpPr txBox="1"/>
          <p:nvPr/>
        </p:nvSpPr>
        <p:spPr>
          <a:xfrm>
            <a:off x="57404" y="3723889"/>
            <a:ext cx="2322965" cy="1797928"/>
          </a:xfrm>
          <a:prstGeom prst="rect">
            <a:avLst/>
          </a:prstGeom>
          <a:noFill/>
        </p:spPr>
        <p:txBody>
          <a:bodyPr wrap="square">
            <a:spAutoFit/>
          </a:bodyPr>
          <a:lstStyle/>
          <a:p>
            <a:pPr>
              <a:lnSpc>
                <a:spcPts val="1867"/>
              </a:lnSpc>
            </a:pPr>
            <a:r>
              <a:rPr lang="nl-NL" altLang="en-US" dirty="0">
                <a:ea typeface="Tahoma" panose="020B0604030504040204" pitchFamily="34" charset="0"/>
                <a:cs typeface="Tahoma" panose="020B0604030504040204" pitchFamily="34" charset="0"/>
              </a:rPr>
              <a:t>Beatrice Tan</a:t>
            </a:r>
          </a:p>
          <a:p>
            <a:pPr>
              <a:lnSpc>
                <a:spcPts val="1867"/>
              </a:lnSpc>
            </a:pPr>
            <a:r>
              <a:rPr lang="nl-NL" altLang="en-US" dirty="0">
                <a:ea typeface="Tahoma" panose="020B0604030504040204" pitchFamily="34" charset="0"/>
                <a:cs typeface="Tahoma" panose="020B0604030504040204" pitchFamily="34" charset="0"/>
              </a:rPr>
              <a:t>Evelyne Wassenaar</a:t>
            </a:r>
          </a:p>
          <a:p>
            <a:pPr>
              <a:lnSpc>
                <a:spcPts val="1867"/>
              </a:lnSpc>
            </a:pPr>
            <a:r>
              <a:rPr lang="en-US" altLang="en-US" dirty="0">
                <a:ea typeface="Tahoma" panose="020B0604030504040204" pitchFamily="34" charset="0"/>
                <a:cs typeface="Tahoma" panose="020B0604030504040204" pitchFamily="34" charset="0"/>
              </a:rPr>
              <a:t>Eveline Rentmeester</a:t>
            </a:r>
          </a:p>
          <a:p>
            <a:pPr>
              <a:lnSpc>
                <a:spcPts val="1867"/>
              </a:lnSpc>
            </a:pPr>
            <a:r>
              <a:rPr lang="en-US" altLang="en-US" dirty="0">
                <a:ea typeface="Tahoma" panose="020B0604030504040204" pitchFamily="34" charset="0"/>
                <a:cs typeface="Tahoma" panose="020B0604030504040204" pitchFamily="34" charset="0"/>
              </a:rPr>
              <a:t>Mehrnaz Ghazvini</a:t>
            </a:r>
          </a:p>
          <a:p>
            <a:pPr>
              <a:lnSpc>
                <a:spcPts val="1867"/>
              </a:lnSpc>
            </a:pPr>
            <a:r>
              <a:rPr lang="en-US" altLang="en-US" dirty="0">
                <a:ea typeface="Tahoma" panose="020B0604030504040204" pitchFamily="34" charset="0"/>
                <a:cs typeface="Tahoma" panose="020B0604030504040204" pitchFamily="34" charset="0"/>
              </a:rPr>
              <a:t>Joanna Carvalho</a:t>
            </a:r>
          </a:p>
          <a:p>
            <a:pPr>
              <a:lnSpc>
                <a:spcPts val="1867"/>
              </a:lnSpc>
            </a:pPr>
            <a:r>
              <a:rPr lang="en-US" altLang="en-US" dirty="0">
                <a:ea typeface="Tahoma" panose="020B0604030504040204" pitchFamily="34" charset="0"/>
                <a:cs typeface="Tahoma" panose="020B0604030504040204" pitchFamily="34" charset="0"/>
              </a:rPr>
              <a:t>Camilla </a:t>
            </a:r>
            <a:r>
              <a:rPr lang="en-US" altLang="en-US" dirty="0" err="1">
                <a:ea typeface="Tahoma" panose="020B0604030504040204" pitchFamily="34" charset="0"/>
                <a:cs typeface="Tahoma" panose="020B0604030504040204" pitchFamily="34" charset="0"/>
              </a:rPr>
              <a:t>Bragonzi</a:t>
            </a:r>
            <a:endParaRPr lang="en-US" altLang="en-US" dirty="0">
              <a:ea typeface="Tahoma" panose="020B0604030504040204" pitchFamily="34" charset="0"/>
              <a:cs typeface="Tahoma" panose="020B0604030504040204" pitchFamily="34" charset="0"/>
            </a:endParaRPr>
          </a:p>
          <a:p>
            <a:pPr>
              <a:lnSpc>
                <a:spcPts val="1867"/>
              </a:lnSpc>
            </a:pPr>
            <a:r>
              <a:rPr lang="en-US" altLang="en-US" dirty="0">
                <a:ea typeface="Tahoma" panose="020B0604030504040204" pitchFamily="34" charset="0"/>
                <a:cs typeface="Tahoma" panose="020B0604030504040204" pitchFamily="34" charset="0"/>
              </a:rPr>
              <a:t>+MSc students!</a:t>
            </a:r>
          </a:p>
        </p:txBody>
      </p:sp>
      <p:sp>
        <p:nvSpPr>
          <p:cNvPr id="17" name="TextBox 16">
            <a:extLst>
              <a:ext uri="{FF2B5EF4-FFF2-40B4-BE49-F238E27FC236}">
                <a16:creationId xmlns:a16="http://schemas.microsoft.com/office/drawing/2014/main" id="{7625EBAF-7C34-496E-B88A-A0C96DE8A8A1}"/>
              </a:ext>
            </a:extLst>
          </p:cNvPr>
          <p:cNvSpPr txBox="1"/>
          <p:nvPr/>
        </p:nvSpPr>
        <p:spPr>
          <a:xfrm>
            <a:off x="9472185" y="823684"/>
            <a:ext cx="2146955" cy="3503523"/>
          </a:xfrm>
          <a:prstGeom prst="rect">
            <a:avLst/>
          </a:prstGeom>
          <a:noFill/>
        </p:spPr>
        <p:txBody>
          <a:bodyPr wrap="square">
            <a:spAutoFit/>
          </a:bodyPr>
          <a:lstStyle/>
          <a:p>
            <a:pPr>
              <a:lnSpc>
                <a:spcPts val="1867"/>
              </a:lnSpc>
            </a:pPr>
            <a:r>
              <a:rPr lang="nl-NL" altLang="en-US" i="1" dirty="0" err="1">
                <a:ea typeface="Tahoma" panose="020B0604030504040204" pitchFamily="34" charset="0"/>
                <a:cs typeface="Tahoma" panose="020B0604030504040204" pitchFamily="34" charset="0"/>
              </a:rPr>
              <a:t>Former</a:t>
            </a:r>
            <a:r>
              <a:rPr lang="nl-NL" altLang="en-US" i="1" dirty="0">
                <a:ea typeface="Tahoma" panose="020B0604030504040204" pitchFamily="34" charset="0"/>
                <a:cs typeface="Tahoma" panose="020B0604030504040204" pitchFamily="34" charset="0"/>
              </a:rPr>
              <a:t> members:</a:t>
            </a:r>
          </a:p>
          <a:p>
            <a:pPr>
              <a:lnSpc>
                <a:spcPts val="1867"/>
              </a:lnSpc>
            </a:pPr>
            <a:r>
              <a:rPr lang="nl-NL" altLang="en-US" i="1" dirty="0">
                <a:ea typeface="Tahoma" panose="020B0604030504040204" pitchFamily="34" charset="0"/>
                <a:cs typeface="Tahoma" panose="020B0604030504040204" pitchFamily="34" charset="0"/>
              </a:rPr>
              <a:t>Kim Monkhorst</a:t>
            </a:r>
          </a:p>
          <a:p>
            <a:pPr>
              <a:lnSpc>
                <a:spcPts val="1867"/>
              </a:lnSpc>
            </a:pPr>
            <a:r>
              <a:rPr lang="nl-NL" altLang="en-US" i="1" dirty="0">
                <a:ea typeface="Tahoma" panose="020B0604030504040204" pitchFamily="34" charset="0"/>
                <a:cs typeface="Tahoma" panose="020B0604030504040204" pitchFamily="34" charset="0"/>
              </a:rPr>
              <a:t>Iris Jonkers</a:t>
            </a:r>
          </a:p>
          <a:p>
            <a:pPr>
              <a:lnSpc>
                <a:spcPts val="1867"/>
              </a:lnSpc>
            </a:pPr>
            <a:r>
              <a:rPr lang="nl-NL" altLang="en-US" i="1" dirty="0" err="1">
                <a:ea typeface="Tahoma" panose="020B0604030504040204" pitchFamily="34" charset="0"/>
                <a:cs typeface="Tahoma" panose="020B0604030504040204" pitchFamily="34" charset="0"/>
              </a:rPr>
              <a:t>Eskeatnaf</a:t>
            </a:r>
            <a:r>
              <a:rPr lang="nl-NL" altLang="en-US" i="1" dirty="0">
                <a:ea typeface="Tahoma" panose="020B0604030504040204" pitchFamily="34" charset="0"/>
                <a:cs typeface="Tahoma" panose="020B0604030504040204" pitchFamily="34" charset="0"/>
              </a:rPr>
              <a:t> Mulugeta</a:t>
            </a:r>
          </a:p>
          <a:p>
            <a:pPr>
              <a:lnSpc>
                <a:spcPts val="1867"/>
              </a:lnSpc>
            </a:pPr>
            <a:r>
              <a:rPr lang="en-US" altLang="en-US" i="1" dirty="0">
                <a:ea typeface="Tahoma" panose="020B0604030504040204" pitchFamily="34" charset="0"/>
                <a:cs typeface="Tahoma" panose="020B0604030504040204" pitchFamily="34" charset="0"/>
              </a:rPr>
              <a:t>Stefan Barakat </a:t>
            </a:r>
          </a:p>
          <a:p>
            <a:pPr>
              <a:lnSpc>
                <a:spcPts val="1867"/>
              </a:lnSpc>
            </a:pPr>
            <a:r>
              <a:rPr lang="en-US" altLang="en-US" i="1" dirty="0" err="1">
                <a:ea typeface="Tahoma" panose="020B0604030504040204" pitchFamily="34" charset="0"/>
                <a:cs typeface="Tahoma" panose="020B0604030504040204" pitchFamily="34" charset="0"/>
              </a:rPr>
              <a:t>Friedemann</a:t>
            </a:r>
            <a:r>
              <a:rPr lang="en-US" altLang="en-US" i="1" dirty="0">
                <a:ea typeface="Tahoma" panose="020B0604030504040204" pitchFamily="34" charset="0"/>
                <a:cs typeface="Tahoma" panose="020B0604030504040204" pitchFamily="34" charset="0"/>
              </a:rPr>
              <a:t> Loos</a:t>
            </a:r>
          </a:p>
          <a:p>
            <a:pPr>
              <a:lnSpc>
                <a:spcPts val="1867"/>
              </a:lnSpc>
            </a:pPr>
            <a:r>
              <a:rPr lang="en-US" altLang="en-US" i="1" dirty="0">
                <a:ea typeface="Tahoma" panose="020B0604030504040204" pitchFamily="34" charset="0"/>
                <a:cs typeface="Tahoma" panose="020B0604030504040204" pitchFamily="34" charset="0"/>
              </a:rPr>
              <a:t>Agnese </a:t>
            </a:r>
            <a:r>
              <a:rPr lang="en-US" altLang="en-US" i="1" dirty="0" err="1">
                <a:ea typeface="Tahoma" panose="020B0604030504040204" pitchFamily="34" charset="0"/>
                <a:cs typeface="Tahoma" panose="020B0604030504040204" pitchFamily="34" charset="0"/>
              </a:rPr>
              <a:t>Loda</a:t>
            </a:r>
            <a:r>
              <a:rPr lang="en-US" altLang="en-US" i="1" dirty="0">
                <a:ea typeface="Tahoma" panose="020B0604030504040204" pitchFamily="34" charset="0"/>
                <a:cs typeface="Tahoma" panose="020B0604030504040204" pitchFamily="34" charset="0"/>
              </a:rPr>
              <a:t> </a:t>
            </a:r>
          </a:p>
          <a:p>
            <a:pPr>
              <a:lnSpc>
                <a:spcPts val="1867"/>
              </a:lnSpc>
            </a:pPr>
            <a:r>
              <a:rPr lang="en-US" altLang="en-US" i="1" dirty="0">
                <a:ea typeface="Tahoma" panose="020B0604030504040204" pitchFamily="34" charset="0"/>
                <a:cs typeface="Tahoma" panose="020B0604030504040204" pitchFamily="34" charset="0"/>
              </a:rPr>
              <a:t>Joke van </a:t>
            </a:r>
            <a:r>
              <a:rPr lang="en-US" altLang="en-US" i="1" dirty="0" err="1">
                <a:ea typeface="Tahoma" panose="020B0604030504040204" pitchFamily="34" charset="0"/>
                <a:cs typeface="Tahoma" panose="020B0604030504040204" pitchFamily="34" charset="0"/>
              </a:rPr>
              <a:t>Bemmel</a:t>
            </a:r>
            <a:endParaRPr lang="en-US" altLang="en-US" i="1" dirty="0">
              <a:ea typeface="Tahoma" panose="020B0604030504040204" pitchFamily="34" charset="0"/>
              <a:cs typeface="Tahoma" panose="020B0604030504040204" pitchFamily="34" charset="0"/>
            </a:endParaRPr>
          </a:p>
          <a:p>
            <a:pPr>
              <a:lnSpc>
                <a:spcPts val="1867"/>
              </a:lnSpc>
            </a:pPr>
            <a:r>
              <a:rPr lang="en-US" altLang="en-US" i="1" dirty="0">
                <a:ea typeface="Tahoma" panose="020B0604030504040204" pitchFamily="34" charset="0"/>
                <a:cs typeface="Tahoma" panose="020B0604030504040204" pitchFamily="34" charset="0"/>
              </a:rPr>
              <a:t>Bas de Hoon</a:t>
            </a:r>
          </a:p>
          <a:p>
            <a:pPr>
              <a:lnSpc>
                <a:spcPts val="1867"/>
              </a:lnSpc>
            </a:pPr>
            <a:r>
              <a:rPr lang="en-US" altLang="en-US" i="1" dirty="0">
                <a:ea typeface="Tahoma" panose="020B0604030504040204" pitchFamily="34" charset="0"/>
                <a:cs typeface="Tahoma" panose="020B0604030504040204" pitchFamily="34" charset="0"/>
              </a:rPr>
              <a:t>Cheryl Maduro</a:t>
            </a:r>
          </a:p>
          <a:p>
            <a:pPr>
              <a:lnSpc>
                <a:spcPts val="1867"/>
              </a:lnSpc>
            </a:pPr>
            <a:r>
              <a:rPr lang="en-US" b="1" i="1" dirty="0">
                <a:ea typeface="Tahoma" panose="020B0604030504040204" pitchFamily="34" charset="0"/>
                <a:cs typeface="Tahoma" panose="020B0604030504040204" pitchFamily="34" charset="0"/>
              </a:rPr>
              <a:t>Sarra Merzouk</a:t>
            </a:r>
          </a:p>
          <a:p>
            <a:pPr>
              <a:lnSpc>
                <a:spcPts val="1867"/>
              </a:lnSpc>
            </a:pPr>
            <a:endParaRPr lang="en-US" i="1" dirty="0">
              <a:ea typeface="Tahoma" panose="020B0604030504040204" pitchFamily="34" charset="0"/>
              <a:cs typeface="Tahoma" panose="020B0604030504040204" pitchFamily="34" charset="0"/>
            </a:endParaRPr>
          </a:p>
          <a:p>
            <a:pPr>
              <a:lnSpc>
                <a:spcPts val="1867"/>
              </a:lnSpc>
            </a:pPr>
            <a:r>
              <a:rPr lang="en-US" dirty="0" err="1">
                <a:ea typeface="Tahoma" panose="020B0604030504040204" pitchFamily="34" charset="0"/>
                <a:cs typeface="Tahoma" panose="020B0604030504040204" pitchFamily="34" charset="0"/>
              </a:rPr>
              <a:t>Biomics</a:t>
            </a:r>
            <a:r>
              <a:rPr lang="en-US" dirty="0">
                <a:ea typeface="Tahoma" panose="020B0604030504040204" pitchFamily="34" charset="0"/>
                <a:cs typeface="Tahoma" panose="020B0604030504040204" pitchFamily="34" charset="0"/>
              </a:rPr>
              <a:t> facility:</a:t>
            </a:r>
          </a:p>
          <a:p>
            <a:pPr>
              <a:lnSpc>
                <a:spcPts val="1867"/>
              </a:lnSpc>
            </a:pPr>
            <a:r>
              <a:rPr lang="en-US" dirty="0">
                <a:ea typeface="Tahoma" panose="020B0604030504040204" pitchFamily="34" charset="0"/>
                <a:cs typeface="Tahoma" panose="020B0604030504040204" pitchFamily="34" charset="0"/>
              </a:rPr>
              <a:t>Wilfred van IJcken</a:t>
            </a:r>
            <a:endParaRPr lang="en-NL" dirty="0"/>
          </a:p>
        </p:txBody>
      </p:sp>
      <p:sp>
        <p:nvSpPr>
          <p:cNvPr id="18" name="TextBox 17">
            <a:extLst>
              <a:ext uri="{FF2B5EF4-FFF2-40B4-BE49-F238E27FC236}">
                <a16:creationId xmlns:a16="http://schemas.microsoft.com/office/drawing/2014/main" id="{4A693B09-B0DF-42BE-8AFC-6FC322D5F9F6}"/>
              </a:ext>
            </a:extLst>
          </p:cNvPr>
          <p:cNvSpPr txBox="1"/>
          <p:nvPr/>
        </p:nvSpPr>
        <p:spPr>
          <a:xfrm>
            <a:off x="9472185" y="4459486"/>
            <a:ext cx="3214707" cy="1066959"/>
          </a:xfrm>
          <a:prstGeom prst="rect">
            <a:avLst/>
          </a:prstGeom>
          <a:noFill/>
        </p:spPr>
        <p:txBody>
          <a:bodyPr wrap="square">
            <a:spAutoFit/>
          </a:bodyPr>
          <a:lstStyle/>
          <a:p>
            <a:pPr>
              <a:lnSpc>
                <a:spcPts val="1867"/>
              </a:lnSpc>
            </a:pPr>
            <a:r>
              <a:rPr lang="en-US" altLang="en-US" i="1" dirty="0">
                <a:ea typeface="Tahoma" panose="020B0604030504040204" pitchFamily="34" charset="0"/>
                <a:cs typeface="Tahoma" panose="020B0604030504040204" pitchFamily="34" charset="0"/>
              </a:rPr>
              <a:t>Collaborators:</a:t>
            </a:r>
          </a:p>
          <a:p>
            <a:pPr>
              <a:lnSpc>
                <a:spcPts val="1867"/>
              </a:lnSpc>
            </a:pPr>
            <a:r>
              <a:rPr lang="en-US" altLang="en-US" i="1" dirty="0">
                <a:ea typeface="Tahoma" panose="020B0604030504040204" pitchFamily="34" charset="0"/>
                <a:cs typeface="Tahoma" panose="020B0604030504040204" pitchFamily="34" charset="0"/>
              </a:rPr>
              <a:t>Edith Heard (EMBL)</a:t>
            </a:r>
          </a:p>
          <a:p>
            <a:pPr>
              <a:lnSpc>
                <a:spcPts val="1867"/>
              </a:lnSpc>
            </a:pPr>
            <a:r>
              <a:rPr lang="en-US" i="1" dirty="0">
                <a:ea typeface="Tahoma" panose="020B0604030504040204" pitchFamily="34" charset="0"/>
                <a:cs typeface="Tahoma" panose="020B0604030504040204" pitchFamily="34" charset="0"/>
              </a:rPr>
              <a:t>Claire </a:t>
            </a:r>
            <a:r>
              <a:rPr lang="en-US" i="1" dirty="0" err="1">
                <a:ea typeface="Tahoma" panose="020B0604030504040204" pitchFamily="34" charset="0"/>
                <a:cs typeface="Tahoma" panose="020B0604030504040204" pitchFamily="34" charset="0"/>
              </a:rPr>
              <a:t>Rougeulle</a:t>
            </a:r>
            <a:r>
              <a:rPr lang="en-US" i="1" dirty="0">
                <a:ea typeface="Tahoma" panose="020B0604030504040204" pitchFamily="34" charset="0"/>
                <a:cs typeface="Tahoma" panose="020B0604030504040204" pitchFamily="34" charset="0"/>
              </a:rPr>
              <a:t> (Paris)</a:t>
            </a:r>
          </a:p>
          <a:p>
            <a:pPr>
              <a:lnSpc>
                <a:spcPts val="1867"/>
              </a:lnSpc>
            </a:pPr>
            <a:r>
              <a:rPr lang="en-US" i="1" dirty="0">
                <a:ea typeface="Tahoma" panose="020B0604030504040204" pitchFamily="34" charset="0"/>
                <a:cs typeface="Tahoma" panose="020B0604030504040204" pitchFamily="34" charset="0"/>
              </a:rPr>
              <a:t>Vincent </a:t>
            </a:r>
            <a:r>
              <a:rPr lang="en-US" i="1" dirty="0" err="1">
                <a:ea typeface="Tahoma" panose="020B0604030504040204" pitchFamily="34" charset="0"/>
                <a:cs typeface="Tahoma" panose="020B0604030504040204" pitchFamily="34" charset="0"/>
              </a:rPr>
              <a:t>Pasque</a:t>
            </a:r>
            <a:r>
              <a:rPr lang="en-US" i="1" dirty="0">
                <a:ea typeface="Tahoma" panose="020B0604030504040204" pitchFamily="34" charset="0"/>
                <a:cs typeface="Tahoma" panose="020B0604030504040204" pitchFamily="34" charset="0"/>
              </a:rPr>
              <a:t> (Leuven) </a:t>
            </a:r>
            <a:endParaRPr lang="en-NL" dirty="0"/>
          </a:p>
        </p:txBody>
      </p:sp>
      <p:pic>
        <p:nvPicPr>
          <p:cNvPr id="20" name="Picture 10" descr="NWO">
            <a:extLst>
              <a:ext uri="{FF2B5EF4-FFF2-40B4-BE49-F238E27FC236}">
                <a16:creationId xmlns:a16="http://schemas.microsoft.com/office/drawing/2014/main" id="{CBFF7EE6-E6A1-411C-97C2-0337121B6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79" y="5893843"/>
            <a:ext cx="1383141" cy="64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ANd9GcR6WPT01fRr8MmTmRkqeVcCsjo_GRZE1qTGo2qErbupW3L2AX_qbQ">
            <a:extLst>
              <a:ext uri="{FF2B5EF4-FFF2-40B4-BE49-F238E27FC236}">
                <a16:creationId xmlns:a16="http://schemas.microsoft.com/office/drawing/2014/main" id="{36AA9F64-BC76-421A-8620-9593795A2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883" y="5837934"/>
            <a:ext cx="1527599" cy="75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descr="http://ephor.artsennet.nl/upload_mm/b/9/7/90344_fullimage_Logo_ZonMw.jpg">
            <a:hlinkClick r:id="rId4"/>
            <a:extLst>
              <a:ext uri="{FF2B5EF4-FFF2-40B4-BE49-F238E27FC236}">
                <a16:creationId xmlns:a16="http://schemas.microsoft.com/office/drawing/2014/main" id="{B6891EBA-6C03-42D4-B078-40A57BB5E6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2600" y="6116507"/>
            <a:ext cx="1944720" cy="4979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Afbeeldingsresultaat voor rett syndrome research trust logo">
            <a:extLst>
              <a:ext uri="{FF2B5EF4-FFF2-40B4-BE49-F238E27FC236}">
                <a16:creationId xmlns:a16="http://schemas.microsoft.com/office/drawing/2014/main" id="{D5061D48-2DF8-43DE-B2DD-84528DECC1F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07" t="19325" r="5713" b="14925"/>
          <a:stretch/>
        </p:blipFill>
        <p:spPr bwMode="auto">
          <a:xfrm>
            <a:off x="9615752" y="5732876"/>
            <a:ext cx="2576248" cy="9692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fbeeldingsresultaat voor oncode logo">
            <a:extLst>
              <a:ext uri="{FF2B5EF4-FFF2-40B4-BE49-F238E27FC236}">
                <a16:creationId xmlns:a16="http://schemas.microsoft.com/office/drawing/2014/main" id="{94A56E73-776E-4259-8BE3-379F9669CC8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877" t="12345" r="26896" b="25640"/>
          <a:stretch/>
        </p:blipFill>
        <p:spPr bwMode="auto">
          <a:xfrm>
            <a:off x="7824192" y="5852065"/>
            <a:ext cx="608584" cy="8344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AE91886-A60D-4B00-BE88-260AF84E9C3D}"/>
              </a:ext>
            </a:extLst>
          </p:cNvPr>
          <p:cNvSpPr txBox="1"/>
          <p:nvPr/>
        </p:nvSpPr>
        <p:spPr>
          <a:xfrm>
            <a:off x="10349" y="5507070"/>
            <a:ext cx="3214707" cy="335989"/>
          </a:xfrm>
          <a:prstGeom prst="rect">
            <a:avLst/>
          </a:prstGeom>
          <a:noFill/>
        </p:spPr>
        <p:txBody>
          <a:bodyPr wrap="square">
            <a:spAutoFit/>
          </a:bodyPr>
          <a:lstStyle/>
          <a:p>
            <a:pPr>
              <a:lnSpc>
                <a:spcPts val="1867"/>
              </a:lnSpc>
            </a:pPr>
            <a:r>
              <a:rPr lang="en-US" altLang="en-US" b="1" dirty="0">
                <a:ea typeface="Tahoma" panose="020B0604030504040204" pitchFamily="34" charset="0"/>
                <a:cs typeface="Tahoma" panose="020B0604030504040204" pitchFamily="34" charset="0"/>
              </a:rPr>
              <a:t>Funding organizations:</a:t>
            </a:r>
            <a:endParaRPr lang="en-NL" b="1" dirty="0"/>
          </a:p>
        </p:txBody>
      </p:sp>
      <p:pic>
        <p:nvPicPr>
          <p:cNvPr id="2" name="Picture 1">
            <a:extLst>
              <a:ext uri="{FF2B5EF4-FFF2-40B4-BE49-F238E27FC236}">
                <a16:creationId xmlns:a16="http://schemas.microsoft.com/office/drawing/2014/main" id="{376C0C75-CAE1-B23C-9367-C860A8D208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701" b="21108"/>
          <a:stretch/>
        </p:blipFill>
        <p:spPr>
          <a:xfrm>
            <a:off x="2520841" y="932723"/>
            <a:ext cx="6754995" cy="4520536"/>
          </a:xfrm>
          <a:prstGeom prst="rect">
            <a:avLst/>
          </a:prstGeom>
        </p:spPr>
      </p:pic>
    </p:spTree>
    <p:extLst>
      <p:ext uri="{BB962C8B-B14F-4D97-AF65-F5344CB8AC3E}">
        <p14:creationId xmlns:p14="http://schemas.microsoft.com/office/powerpoint/2010/main" val="320388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ji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218472"/>
            <a:ext cx="2827867" cy="282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ji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867" y="1411090"/>
            <a:ext cx="2592917" cy="259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de-upside-van-d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784" y="4099256"/>
            <a:ext cx="2690283" cy="269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9049100295_3"/>
          <p:cNvPicPr>
            <a:picLocks noChangeAspect="1" noChangeArrowheads="1"/>
          </p:cNvPicPr>
          <p:nvPr/>
        </p:nvPicPr>
        <p:blipFill>
          <a:blip r:embed="rId6" cstate="print">
            <a:extLst>
              <a:ext uri="{28A0092B-C50C-407E-A947-70E740481C1C}">
                <a14:useLocalDpi xmlns:a14="http://schemas.microsoft.com/office/drawing/2010/main" val="0"/>
              </a:ext>
            </a:extLst>
          </a:blip>
          <a:srcRect l="9853" t="3976" r="3889" b="1988"/>
          <a:stretch>
            <a:fillRect/>
          </a:stretch>
        </p:blipFill>
        <p:spPr bwMode="auto">
          <a:xfrm>
            <a:off x="899585" y="1603706"/>
            <a:ext cx="2112433" cy="230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9049100295_4"/>
          <p:cNvPicPr>
            <a:picLocks noChangeAspect="1" noChangeArrowheads="1"/>
          </p:cNvPicPr>
          <p:nvPr/>
        </p:nvPicPr>
        <p:blipFill>
          <a:blip r:embed="rId7">
            <a:extLst>
              <a:ext uri="{28A0092B-C50C-407E-A947-70E740481C1C}">
                <a14:useLocalDpi xmlns:a14="http://schemas.microsoft.com/office/drawing/2010/main" val="0"/>
              </a:ext>
            </a:extLst>
          </a:blip>
          <a:srcRect l="18849" t="2939" r="5815" b="18787"/>
          <a:stretch>
            <a:fillRect/>
          </a:stretch>
        </p:blipFill>
        <p:spPr bwMode="auto">
          <a:xfrm>
            <a:off x="719668" y="4004005"/>
            <a:ext cx="2772833" cy="288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2ji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1218472"/>
            <a:ext cx="2827867" cy="282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ji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967" y="1411090"/>
            <a:ext cx="2592917" cy="259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Upside_van_down_1_854x700"/>
          <p:cNvPicPr>
            <a:picLocks noChangeAspect="1" noChangeArrowheads="1"/>
          </p:cNvPicPr>
          <p:nvPr/>
        </p:nvPicPr>
        <p:blipFill>
          <a:blip r:embed="rId8" cstate="print">
            <a:extLst>
              <a:ext uri="{28A0092B-C50C-407E-A947-70E740481C1C}">
                <a14:useLocalDpi xmlns:a14="http://schemas.microsoft.com/office/drawing/2010/main" val="0"/>
              </a:ext>
            </a:extLst>
          </a:blip>
          <a:srcRect l="16592" t="4831" r="17722"/>
          <a:stretch>
            <a:fillRect/>
          </a:stretch>
        </p:blipFill>
        <p:spPr bwMode="auto">
          <a:xfrm>
            <a:off x="5903385" y="4099257"/>
            <a:ext cx="2592916"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9049100295_1"/>
          <p:cNvPicPr>
            <a:picLocks noChangeAspect="1" noChangeArrowheads="1"/>
          </p:cNvPicPr>
          <p:nvPr/>
        </p:nvPicPr>
        <p:blipFill>
          <a:blip r:embed="rId9" cstate="print">
            <a:extLst>
              <a:ext uri="{28A0092B-C50C-407E-A947-70E740481C1C}">
                <a14:useLocalDpi xmlns:a14="http://schemas.microsoft.com/office/drawing/2010/main" val="0"/>
              </a:ext>
            </a:extLst>
          </a:blip>
          <a:srcRect l="6801" t="3363" r="5083" b="5083"/>
          <a:stretch>
            <a:fillRect/>
          </a:stretch>
        </p:blipFill>
        <p:spPr bwMode="auto">
          <a:xfrm>
            <a:off x="3397251" y="1411090"/>
            <a:ext cx="2495549" cy="259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de-upside-van-d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884" y="4099256"/>
            <a:ext cx="2690283" cy="269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p:cNvSpPr>
            <a:spLocks noChangeArrowheads="1"/>
          </p:cNvSpPr>
          <p:nvPr/>
        </p:nvSpPr>
        <p:spPr bwMode="auto">
          <a:xfrm>
            <a:off x="0" y="6501672"/>
            <a:ext cx="11567584" cy="57573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b="1"/>
          </a:p>
        </p:txBody>
      </p:sp>
      <p:sp>
        <p:nvSpPr>
          <p:cNvPr id="13" name="Rectangle 13"/>
          <p:cNvSpPr>
            <a:spLocks noChangeArrowheads="1"/>
          </p:cNvSpPr>
          <p:nvPr/>
        </p:nvSpPr>
        <p:spPr bwMode="auto">
          <a:xfrm>
            <a:off x="0" y="932723"/>
            <a:ext cx="11567584" cy="57573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b="1"/>
          </a:p>
        </p:txBody>
      </p:sp>
      <p:pic>
        <p:nvPicPr>
          <p:cNvPr id="14" name="Picture 15" descr="21_trisomy_-_Down_syndro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6622" y="4867275"/>
            <a:ext cx="1921933" cy="163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6"/>
          <p:cNvSpPr>
            <a:spLocks noChangeArrowheads="1"/>
          </p:cNvSpPr>
          <p:nvPr/>
        </p:nvSpPr>
        <p:spPr bwMode="auto">
          <a:xfrm>
            <a:off x="0" y="3813505"/>
            <a:ext cx="11567584" cy="28786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b="1"/>
          </a:p>
        </p:txBody>
      </p:sp>
      <p:sp>
        <p:nvSpPr>
          <p:cNvPr id="17" name="Text Box 6"/>
          <p:cNvSpPr txBox="1">
            <a:spLocks noChangeArrowheads="1"/>
          </p:cNvSpPr>
          <p:nvPr/>
        </p:nvSpPr>
        <p:spPr bwMode="auto">
          <a:xfrm>
            <a:off x="143083" y="164638"/>
            <a:ext cx="6172139"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Is gene dosage important?</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Down syndrome</a:t>
            </a:r>
          </a:p>
        </p:txBody>
      </p:sp>
    </p:spTree>
    <p:extLst>
      <p:ext uri="{BB962C8B-B14F-4D97-AF65-F5344CB8AC3E}">
        <p14:creationId xmlns:p14="http://schemas.microsoft.com/office/powerpoint/2010/main" val="385990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le"/>
          <p:cNvPicPr>
            <a:picLocks noChangeAspect="1" noChangeArrowheads="1"/>
          </p:cNvPicPr>
          <p:nvPr/>
        </p:nvPicPr>
        <p:blipFill rotWithShape="1">
          <a:blip r:embed="rId3">
            <a:extLst>
              <a:ext uri="{28A0092B-C50C-407E-A947-70E740481C1C}">
                <a14:useLocalDpi xmlns:a14="http://schemas.microsoft.com/office/drawing/2010/main" val="0"/>
              </a:ext>
            </a:extLst>
          </a:blip>
          <a:srcRect r="33984" b="32229"/>
          <a:stretch/>
        </p:blipFill>
        <p:spPr bwMode="auto">
          <a:xfrm>
            <a:off x="1" y="1791229"/>
            <a:ext cx="1204511" cy="125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female"/>
          <p:cNvPicPr>
            <a:picLocks noChangeAspect="1" noChangeArrowheads="1"/>
          </p:cNvPicPr>
          <p:nvPr/>
        </p:nvPicPr>
        <p:blipFill rotWithShape="1">
          <a:blip r:embed="rId4">
            <a:extLst>
              <a:ext uri="{28A0092B-C50C-407E-A947-70E740481C1C}">
                <a14:useLocalDpi xmlns:a14="http://schemas.microsoft.com/office/drawing/2010/main" val="0"/>
              </a:ext>
            </a:extLst>
          </a:blip>
          <a:srcRect r="36708" b="30558"/>
          <a:stretch/>
        </p:blipFill>
        <p:spPr bwMode="auto">
          <a:xfrm>
            <a:off x="96011" y="4485118"/>
            <a:ext cx="1007435" cy="14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39475"/>
          <a:stretch/>
        </p:blipFill>
        <p:spPr>
          <a:xfrm>
            <a:off x="1084508" y="1305026"/>
            <a:ext cx="7538449" cy="318009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58475"/>
          <a:stretch/>
        </p:blipFill>
        <p:spPr>
          <a:xfrm>
            <a:off x="1084508" y="4377370"/>
            <a:ext cx="7538449" cy="2181828"/>
          </a:xfrm>
          <a:prstGeom prst="rect">
            <a:avLst/>
          </a:prstGeom>
        </p:spPr>
      </p:pic>
      <p:sp>
        <p:nvSpPr>
          <p:cNvPr id="11" name="Text Box 6"/>
          <p:cNvSpPr txBox="1">
            <a:spLocks noChangeArrowheads="1"/>
          </p:cNvSpPr>
          <p:nvPr/>
        </p:nvSpPr>
        <p:spPr bwMode="auto">
          <a:xfrm>
            <a:off x="143083" y="164638"/>
            <a:ext cx="7100855"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Evolution of sex chromosomes</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upregulation of X chromosomal genes</a:t>
            </a:r>
          </a:p>
        </p:txBody>
      </p:sp>
    </p:spTree>
    <p:extLst>
      <p:ext uri="{BB962C8B-B14F-4D97-AF65-F5344CB8AC3E}">
        <p14:creationId xmlns:p14="http://schemas.microsoft.com/office/powerpoint/2010/main" val="226170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43083" y="164638"/>
            <a:ext cx="6394186"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X chromosome inactivation</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mammalian specific</a:t>
            </a:r>
          </a:p>
        </p:txBody>
      </p:sp>
      <p:grpSp>
        <p:nvGrpSpPr>
          <p:cNvPr id="24" name="Group 23">
            <a:extLst>
              <a:ext uri="{FF2B5EF4-FFF2-40B4-BE49-F238E27FC236}">
                <a16:creationId xmlns:a16="http://schemas.microsoft.com/office/drawing/2014/main" id="{E5138D02-B706-4D79-988F-DE6ED3DD0FF6}"/>
              </a:ext>
            </a:extLst>
          </p:cNvPr>
          <p:cNvGrpSpPr/>
          <p:nvPr/>
        </p:nvGrpSpPr>
        <p:grpSpPr>
          <a:xfrm>
            <a:off x="7441964" y="4967109"/>
            <a:ext cx="4516250" cy="1890892"/>
            <a:chOff x="5024043" y="3492015"/>
            <a:chExt cx="3975447" cy="1664465"/>
          </a:xfrm>
        </p:grpSpPr>
        <p:sp>
          <p:nvSpPr>
            <p:cNvPr id="5" name="Rectangle 5">
              <a:extLst>
                <a:ext uri="{FF2B5EF4-FFF2-40B4-BE49-F238E27FC236}">
                  <a16:creationId xmlns:a16="http://schemas.microsoft.com/office/drawing/2014/main" id="{C271CAD6-4A3E-42F6-8188-F02B50972434}"/>
                </a:ext>
              </a:extLst>
            </p:cNvPr>
            <p:cNvSpPr>
              <a:spLocks noChangeArrowheads="1"/>
            </p:cNvSpPr>
            <p:nvPr/>
          </p:nvSpPr>
          <p:spPr bwMode="auto">
            <a:xfrm>
              <a:off x="5024043" y="3958251"/>
              <a:ext cx="1973737" cy="11982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b="1"/>
            </a:p>
          </p:txBody>
        </p:sp>
        <p:pic>
          <p:nvPicPr>
            <p:cNvPr id="6" name="Picture 8" descr="susumu_ohno">
              <a:extLst>
                <a:ext uri="{FF2B5EF4-FFF2-40B4-BE49-F238E27FC236}">
                  <a16:creationId xmlns:a16="http://schemas.microsoft.com/office/drawing/2014/main" id="{7F815340-B3B8-46FD-9B72-7FAB38029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6436"/>
            <a:stretch>
              <a:fillRect/>
            </a:stretch>
          </p:blipFill>
          <p:spPr bwMode="auto">
            <a:xfrm>
              <a:off x="6672967" y="3492015"/>
              <a:ext cx="1146943" cy="142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Barr-murray">
              <a:extLst>
                <a:ext uri="{FF2B5EF4-FFF2-40B4-BE49-F238E27FC236}">
                  <a16:creationId xmlns:a16="http://schemas.microsoft.com/office/drawing/2014/main" id="{B535D41E-7718-4A71-9F05-0C84D0F0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432"/>
            <a:stretch>
              <a:fillRect/>
            </a:stretch>
          </p:blipFill>
          <p:spPr bwMode="auto">
            <a:xfrm>
              <a:off x="5474740" y="3492015"/>
              <a:ext cx="1140726" cy="140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180px-Mary_Lyon">
              <a:extLst>
                <a:ext uri="{FF2B5EF4-FFF2-40B4-BE49-F238E27FC236}">
                  <a16:creationId xmlns:a16="http://schemas.microsoft.com/office/drawing/2014/main" id="{C85132DE-8C5C-44F6-AD2D-19988C727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902"/>
            <a:stretch>
              <a:fillRect/>
            </a:stretch>
          </p:blipFill>
          <p:spPr bwMode="auto">
            <a:xfrm>
              <a:off x="7835452" y="3492015"/>
              <a:ext cx="1117415" cy="140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6">
              <a:extLst>
                <a:ext uri="{FF2B5EF4-FFF2-40B4-BE49-F238E27FC236}">
                  <a16:creationId xmlns:a16="http://schemas.microsoft.com/office/drawing/2014/main" id="{A8A6F2E8-4084-4D84-B7A9-2C6CFA8A185C}"/>
                </a:ext>
              </a:extLst>
            </p:cNvPr>
            <p:cNvSpPr>
              <a:spLocks noChangeArrowheads="1"/>
            </p:cNvSpPr>
            <p:nvPr/>
          </p:nvSpPr>
          <p:spPr bwMode="auto">
            <a:xfrm>
              <a:off x="5474740" y="4830114"/>
              <a:ext cx="3524750" cy="1414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b="1"/>
            </a:p>
          </p:txBody>
        </p:sp>
        <p:sp>
          <p:nvSpPr>
            <p:cNvPr id="10" name="Text Box 17">
              <a:extLst>
                <a:ext uri="{FF2B5EF4-FFF2-40B4-BE49-F238E27FC236}">
                  <a16:creationId xmlns:a16="http://schemas.microsoft.com/office/drawing/2014/main" id="{F2FB7230-5E9F-4D69-9B40-40A805AD7E0D}"/>
                </a:ext>
              </a:extLst>
            </p:cNvPr>
            <p:cNvSpPr txBox="1">
              <a:spLocks noChangeArrowheads="1"/>
            </p:cNvSpPr>
            <p:nvPr/>
          </p:nvSpPr>
          <p:spPr bwMode="auto">
            <a:xfrm>
              <a:off x="5501159" y="4805249"/>
              <a:ext cx="1116423" cy="27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en-US" sz="1400" b="1">
                  <a:latin typeface="Tahoma" panose="020B0604030504040204" pitchFamily="34" charset="0"/>
                </a:rPr>
                <a:t>Murray Barr</a:t>
              </a:r>
            </a:p>
          </p:txBody>
        </p:sp>
        <p:sp>
          <p:nvSpPr>
            <p:cNvPr id="11" name="Text Box 18">
              <a:extLst>
                <a:ext uri="{FF2B5EF4-FFF2-40B4-BE49-F238E27FC236}">
                  <a16:creationId xmlns:a16="http://schemas.microsoft.com/office/drawing/2014/main" id="{F15B127D-718D-4853-AB3E-059FCAB58327}"/>
                </a:ext>
              </a:extLst>
            </p:cNvPr>
            <p:cNvSpPr txBox="1">
              <a:spLocks noChangeArrowheads="1"/>
            </p:cNvSpPr>
            <p:nvPr/>
          </p:nvSpPr>
          <p:spPr bwMode="auto">
            <a:xfrm>
              <a:off x="6601478" y="4820790"/>
              <a:ext cx="1268816" cy="27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en-US" sz="1400" b="1">
                  <a:latin typeface="Tahoma" panose="020B0604030504040204" pitchFamily="34" charset="0"/>
                </a:rPr>
                <a:t>Susumu Ohno</a:t>
              </a:r>
            </a:p>
          </p:txBody>
        </p:sp>
        <p:sp>
          <p:nvSpPr>
            <p:cNvPr id="12" name="Text Box 19">
              <a:extLst>
                <a:ext uri="{FF2B5EF4-FFF2-40B4-BE49-F238E27FC236}">
                  <a16:creationId xmlns:a16="http://schemas.microsoft.com/office/drawing/2014/main" id="{BF2EFB50-3ED1-4C23-AB70-3B4B974192CA}"/>
                </a:ext>
              </a:extLst>
            </p:cNvPr>
            <p:cNvSpPr txBox="1">
              <a:spLocks noChangeArrowheads="1"/>
            </p:cNvSpPr>
            <p:nvPr/>
          </p:nvSpPr>
          <p:spPr bwMode="auto">
            <a:xfrm>
              <a:off x="7947350" y="4820789"/>
              <a:ext cx="983784" cy="27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en-US" sz="1400" b="1">
                  <a:latin typeface="Tahoma" panose="020B0604030504040204" pitchFamily="34" charset="0"/>
                </a:rPr>
                <a:t>Mary Lyon</a:t>
              </a:r>
            </a:p>
          </p:txBody>
        </p:sp>
      </p:grpSp>
      <p:pic>
        <p:nvPicPr>
          <p:cNvPr id="13" name="Picture 21" descr="Sex chromosome evolution 1 nederlands">
            <a:extLst>
              <a:ext uri="{FF2B5EF4-FFF2-40B4-BE49-F238E27FC236}">
                <a16:creationId xmlns:a16="http://schemas.microsoft.com/office/drawing/2014/main" id="{5035D553-5B1E-4958-9CC7-2C887A342C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03" y="2084348"/>
            <a:ext cx="7065727" cy="237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4">
            <a:extLst>
              <a:ext uri="{FF2B5EF4-FFF2-40B4-BE49-F238E27FC236}">
                <a16:creationId xmlns:a16="http://schemas.microsoft.com/office/drawing/2014/main" id="{D77BE828-4FA8-4435-81C6-DA860274F7BB}"/>
              </a:ext>
            </a:extLst>
          </p:cNvPr>
          <p:cNvSpPr>
            <a:spLocks noChangeArrowheads="1"/>
          </p:cNvSpPr>
          <p:nvPr/>
        </p:nvSpPr>
        <p:spPr bwMode="auto">
          <a:xfrm>
            <a:off x="7204893" y="1947892"/>
            <a:ext cx="2312256" cy="40786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p>
        </p:txBody>
      </p:sp>
      <p:sp>
        <p:nvSpPr>
          <p:cNvPr id="15" name="Text Box 25">
            <a:extLst>
              <a:ext uri="{FF2B5EF4-FFF2-40B4-BE49-F238E27FC236}">
                <a16:creationId xmlns:a16="http://schemas.microsoft.com/office/drawing/2014/main" id="{FD702597-A080-4FC8-BDA7-C8CB52C75589}"/>
              </a:ext>
            </a:extLst>
          </p:cNvPr>
          <p:cNvSpPr txBox="1">
            <a:spLocks noChangeArrowheads="1"/>
          </p:cNvSpPr>
          <p:nvPr/>
        </p:nvSpPr>
        <p:spPr bwMode="auto">
          <a:xfrm>
            <a:off x="7341348" y="2138331"/>
            <a:ext cx="3262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en-US" sz="2000"/>
              <a:t>X chromosome inactivation</a:t>
            </a:r>
          </a:p>
        </p:txBody>
      </p:sp>
      <p:sp>
        <p:nvSpPr>
          <p:cNvPr id="16" name="Rectangle 15">
            <a:extLst>
              <a:ext uri="{FF2B5EF4-FFF2-40B4-BE49-F238E27FC236}">
                <a16:creationId xmlns:a16="http://schemas.microsoft.com/office/drawing/2014/main" id="{D58F00F8-B1D6-4F88-A8B6-BDFE8B282D2A}"/>
              </a:ext>
            </a:extLst>
          </p:cNvPr>
          <p:cNvSpPr/>
          <p:nvPr/>
        </p:nvSpPr>
        <p:spPr>
          <a:xfrm>
            <a:off x="7000959" y="4056214"/>
            <a:ext cx="1632975" cy="27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7" name="TextBox 2">
            <a:extLst>
              <a:ext uri="{FF2B5EF4-FFF2-40B4-BE49-F238E27FC236}">
                <a16:creationId xmlns:a16="http://schemas.microsoft.com/office/drawing/2014/main" id="{802FBA4A-4256-4251-800E-0C13B480DE87}"/>
              </a:ext>
            </a:extLst>
          </p:cNvPr>
          <p:cNvSpPr txBox="1">
            <a:spLocks noChangeArrowheads="1"/>
          </p:cNvSpPr>
          <p:nvPr/>
        </p:nvSpPr>
        <p:spPr bwMode="auto">
          <a:xfrm>
            <a:off x="7788205" y="4069709"/>
            <a:ext cx="1223412"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en-US" sz="1867"/>
              <a:t>Barr body</a:t>
            </a:r>
            <a:endParaRPr lang="en-US" altLang="en-US" sz="1867"/>
          </a:p>
        </p:txBody>
      </p:sp>
      <p:sp>
        <p:nvSpPr>
          <p:cNvPr id="18" name="Rectangle 17">
            <a:extLst>
              <a:ext uri="{FF2B5EF4-FFF2-40B4-BE49-F238E27FC236}">
                <a16:creationId xmlns:a16="http://schemas.microsoft.com/office/drawing/2014/main" id="{3AEC4312-2611-4BF0-A9C5-4A499E946B85}"/>
              </a:ext>
            </a:extLst>
          </p:cNvPr>
          <p:cNvSpPr/>
          <p:nvPr/>
        </p:nvSpPr>
        <p:spPr>
          <a:xfrm>
            <a:off x="2647859" y="1949393"/>
            <a:ext cx="2993037" cy="341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9" name="TextBox 17">
            <a:extLst>
              <a:ext uri="{FF2B5EF4-FFF2-40B4-BE49-F238E27FC236}">
                <a16:creationId xmlns:a16="http://schemas.microsoft.com/office/drawing/2014/main" id="{B827334B-A1DD-4D06-9986-B2E75B790CA3}"/>
              </a:ext>
            </a:extLst>
          </p:cNvPr>
          <p:cNvSpPr txBox="1">
            <a:spLocks noChangeArrowheads="1"/>
          </p:cNvSpPr>
          <p:nvPr/>
        </p:nvSpPr>
        <p:spPr bwMode="auto">
          <a:xfrm>
            <a:off x="3249166" y="1983881"/>
            <a:ext cx="317317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en-US" sz="1867"/>
              <a:t>gene expression differences</a:t>
            </a:r>
            <a:endParaRPr lang="en-US" altLang="en-US" sz="1867"/>
          </a:p>
        </p:txBody>
      </p:sp>
      <p:sp>
        <p:nvSpPr>
          <p:cNvPr id="20" name="Rectangle 19">
            <a:extLst>
              <a:ext uri="{FF2B5EF4-FFF2-40B4-BE49-F238E27FC236}">
                <a16:creationId xmlns:a16="http://schemas.microsoft.com/office/drawing/2014/main" id="{E695710C-E451-4BAD-B851-002ABF1A2A99}"/>
              </a:ext>
            </a:extLst>
          </p:cNvPr>
          <p:cNvSpPr/>
          <p:nvPr/>
        </p:nvSpPr>
        <p:spPr>
          <a:xfrm>
            <a:off x="3736508" y="4018726"/>
            <a:ext cx="1631475" cy="443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1" name="TextBox 19">
            <a:extLst>
              <a:ext uri="{FF2B5EF4-FFF2-40B4-BE49-F238E27FC236}">
                <a16:creationId xmlns:a16="http://schemas.microsoft.com/office/drawing/2014/main" id="{F94850E2-71AA-4350-B1C7-DFDDCF913773}"/>
              </a:ext>
            </a:extLst>
          </p:cNvPr>
          <p:cNvSpPr txBox="1">
            <a:spLocks noChangeArrowheads="1"/>
          </p:cNvSpPr>
          <p:nvPr/>
        </p:nvSpPr>
        <p:spPr bwMode="auto">
          <a:xfrm>
            <a:off x="4372304" y="4105697"/>
            <a:ext cx="1435008"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altLang="en-US" sz="1867"/>
              <a:t>1050 genes</a:t>
            </a:r>
            <a:endParaRPr lang="en-US" altLang="en-US" sz="1867"/>
          </a:p>
        </p:txBody>
      </p:sp>
      <p:pic>
        <p:nvPicPr>
          <p:cNvPr id="22" name="Picture 22" descr="embryo">
            <a:extLst>
              <a:ext uri="{FF2B5EF4-FFF2-40B4-BE49-F238E27FC236}">
                <a16:creationId xmlns:a16="http://schemas.microsoft.com/office/drawing/2014/main" id="{C74F50F8-C850-49B2-B708-45EE55C3F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078" y="1662985"/>
            <a:ext cx="4858437" cy="322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73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541" y="1213011"/>
            <a:ext cx="7872875" cy="5480352"/>
          </a:xfrm>
          <a:prstGeom prst="rect">
            <a:avLst/>
          </a:prstGeom>
        </p:spPr>
      </p:pic>
      <p:sp>
        <p:nvSpPr>
          <p:cNvPr id="3" name="Text Box 6"/>
          <p:cNvSpPr txBox="1">
            <a:spLocks noChangeArrowheads="1"/>
          </p:cNvSpPr>
          <p:nvPr/>
        </p:nvSpPr>
        <p:spPr bwMode="auto">
          <a:xfrm>
            <a:off x="143083" y="164638"/>
            <a:ext cx="7576113" cy="116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267" b="1" dirty="0">
                <a:latin typeface="Calibri" panose="020F0502020204030204" pitchFamily="34" charset="0"/>
                <a:cs typeface="Calibri" panose="020F0502020204030204" pitchFamily="34" charset="0"/>
              </a:rPr>
              <a:t>X chromosome inactivation (XCI)</a:t>
            </a:r>
          </a:p>
          <a:p>
            <a:pPr eaLnBrk="1" hangingPunct="1">
              <a:lnSpc>
                <a:spcPts val="3200"/>
              </a:lnSpc>
              <a:spcBef>
                <a:spcPct val="0"/>
              </a:spcBef>
              <a:buNone/>
            </a:pPr>
            <a:r>
              <a:rPr lang="en-US" altLang="en-US" dirty="0">
                <a:latin typeface="Calibri" panose="020F0502020204030204" pitchFamily="34" charset="0"/>
                <a:cs typeface="Calibri" panose="020F0502020204030204" pitchFamily="34" charset="0"/>
              </a:rPr>
              <a:t>in mouse imprinted and random XCI</a:t>
            </a:r>
          </a:p>
        </p:txBody>
      </p:sp>
    </p:spTree>
    <p:extLst>
      <p:ext uri="{BB962C8B-B14F-4D97-AF65-F5344CB8AC3E}">
        <p14:creationId xmlns:p14="http://schemas.microsoft.com/office/powerpoint/2010/main" val="4272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31371" y="260648"/>
            <a:ext cx="10944357" cy="288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267" b="1" dirty="0">
                <a:latin typeface="+mn-lt"/>
              </a:rPr>
              <a:t>Consequence of XCI</a:t>
            </a:r>
          </a:p>
          <a:p>
            <a:pPr eaLnBrk="1" hangingPunct="1">
              <a:spcBef>
                <a:spcPct val="0"/>
              </a:spcBef>
              <a:buFontTx/>
              <a:buNone/>
            </a:pPr>
            <a:r>
              <a:rPr lang="en-US" altLang="en-US" dirty="0">
                <a:latin typeface="+mn-lt"/>
              </a:rPr>
              <a:t>many X-linked diseases are affected by degree of mosaicism </a:t>
            </a:r>
          </a:p>
          <a:p>
            <a:pPr eaLnBrk="1" hangingPunct="1">
              <a:spcBef>
                <a:spcPct val="0"/>
              </a:spcBef>
              <a:buFontTx/>
              <a:buNone/>
            </a:pPr>
            <a:r>
              <a:rPr lang="en-US" altLang="en-US" sz="2133" dirty="0">
                <a:latin typeface="+mn-lt"/>
              </a:rPr>
              <a:t>-</a:t>
            </a:r>
            <a:r>
              <a:rPr lang="en-US" altLang="en-US" sz="2133" dirty="0" err="1">
                <a:latin typeface="+mn-lt"/>
              </a:rPr>
              <a:t>Rett</a:t>
            </a:r>
            <a:r>
              <a:rPr lang="en-US" altLang="en-US" sz="2133" dirty="0">
                <a:latin typeface="+mn-lt"/>
              </a:rPr>
              <a:t> syndrome, mutations in MECP2 gene</a:t>
            </a:r>
          </a:p>
          <a:p>
            <a:pPr eaLnBrk="1" hangingPunct="1">
              <a:spcBef>
                <a:spcPct val="0"/>
              </a:spcBef>
              <a:buFontTx/>
              <a:buNone/>
            </a:pPr>
            <a:r>
              <a:rPr lang="en-US" altLang="en-US" sz="2133" dirty="0">
                <a:latin typeface="+mn-lt"/>
              </a:rPr>
              <a:t>-Fragile X, amplification of CGC repeat in FMR gene</a:t>
            </a:r>
          </a:p>
          <a:p>
            <a:pPr eaLnBrk="1" hangingPunct="1">
              <a:spcBef>
                <a:spcPct val="0"/>
              </a:spcBef>
              <a:buFontTx/>
              <a:buNone/>
            </a:pPr>
            <a:r>
              <a:rPr lang="en-US" altLang="en-US" sz="2133" dirty="0">
                <a:latin typeface="+mn-lt"/>
              </a:rPr>
              <a:t>-</a:t>
            </a:r>
            <a:r>
              <a:rPr lang="en-US" altLang="en-US" sz="2133" dirty="0" err="1">
                <a:latin typeface="+mn-lt"/>
              </a:rPr>
              <a:t>Fabry</a:t>
            </a:r>
            <a:r>
              <a:rPr lang="en-US" altLang="en-US" sz="2133" dirty="0">
                <a:latin typeface="+mn-lt"/>
              </a:rPr>
              <a:t> disease, mutations in alpha-galactosidase A gene</a:t>
            </a:r>
          </a:p>
          <a:p>
            <a:pPr eaLnBrk="1" hangingPunct="1">
              <a:spcBef>
                <a:spcPct val="0"/>
              </a:spcBef>
              <a:buFontTx/>
              <a:buNone/>
            </a:pPr>
            <a:r>
              <a:rPr lang="en-US" altLang="en-US" sz="2133" dirty="0">
                <a:latin typeface="+mn-lt"/>
              </a:rPr>
              <a:t>-Duchenne muscular dystrophy, mutations in DMD gene</a:t>
            </a:r>
          </a:p>
          <a:p>
            <a:pPr eaLnBrk="1" hangingPunct="1">
              <a:spcBef>
                <a:spcPct val="0"/>
              </a:spcBef>
              <a:buFontTx/>
              <a:buNone/>
            </a:pPr>
            <a:r>
              <a:rPr lang="en-US" altLang="en-US" sz="2133" dirty="0">
                <a:latin typeface="+mn-lt"/>
              </a:rPr>
              <a:t>-180 X-linked hereditary diseases</a:t>
            </a:r>
            <a:endParaRPr lang="en-US" altLang="en-US" sz="2133" dirty="0"/>
          </a:p>
        </p:txBody>
      </p:sp>
      <p:pic>
        <p:nvPicPr>
          <p:cNvPr id="3" name="Picture 3" descr="Effect of muta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21" y="3813043"/>
            <a:ext cx="5052636" cy="246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r="29591" b="56593"/>
          <a:stretch>
            <a:fillRect/>
          </a:stretch>
        </p:blipFill>
        <p:spPr bwMode="auto">
          <a:xfrm>
            <a:off x="6384032" y="3844346"/>
            <a:ext cx="3936437" cy="249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4"/>
          <p:cNvSpPr txBox="1">
            <a:spLocks noChangeArrowheads="1"/>
          </p:cNvSpPr>
          <p:nvPr/>
        </p:nvSpPr>
        <p:spPr bwMode="auto">
          <a:xfrm>
            <a:off x="6288022" y="6347462"/>
            <a:ext cx="4041043" cy="28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67" dirty="0">
                <a:latin typeface="+mn-lt"/>
                <a:cs typeface="Tahoma" pitchFamily="34" charset="0"/>
              </a:rPr>
              <a:t>Chantal Voskamp and Hegias Mira-Bontenbal, unpublished</a:t>
            </a:r>
          </a:p>
        </p:txBody>
      </p:sp>
    </p:spTree>
    <p:extLst>
      <p:ext uri="{BB962C8B-B14F-4D97-AF65-F5344CB8AC3E}">
        <p14:creationId xmlns:p14="http://schemas.microsoft.com/office/powerpoint/2010/main" val="364861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31371" y="260648"/>
            <a:ext cx="10944357" cy="288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267" b="1" dirty="0">
                <a:latin typeface="+mn-lt"/>
              </a:rPr>
              <a:t>Consequence of XCI</a:t>
            </a:r>
          </a:p>
          <a:p>
            <a:pPr eaLnBrk="1" hangingPunct="1">
              <a:spcBef>
                <a:spcPct val="0"/>
              </a:spcBef>
              <a:buFontTx/>
              <a:buNone/>
            </a:pPr>
            <a:r>
              <a:rPr lang="en-US" altLang="en-US" dirty="0">
                <a:latin typeface="+mn-lt"/>
              </a:rPr>
              <a:t>many X-linked diseases are affected by degree of mosaicism </a:t>
            </a:r>
          </a:p>
          <a:p>
            <a:pPr eaLnBrk="1" hangingPunct="1">
              <a:spcBef>
                <a:spcPct val="0"/>
              </a:spcBef>
              <a:buFontTx/>
              <a:buNone/>
            </a:pPr>
            <a:r>
              <a:rPr lang="en-US" altLang="en-US" sz="2133" dirty="0">
                <a:latin typeface="+mn-lt"/>
              </a:rPr>
              <a:t>-</a:t>
            </a:r>
            <a:r>
              <a:rPr lang="en-US" altLang="en-US" sz="2133" dirty="0" err="1">
                <a:latin typeface="+mn-lt"/>
              </a:rPr>
              <a:t>Rett</a:t>
            </a:r>
            <a:r>
              <a:rPr lang="en-US" altLang="en-US" sz="2133" dirty="0">
                <a:latin typeface="+mn-lt"/>
              </a:rPr>
              <a:t> syndrome, mutations in MECP2 gene</a:t>
            </a:r>
          </a:p>
          <a:p>
            <a:pPr eaLnBrk="1" hangingPunct="1">
              <a:spcBef>
                <a:spcPct val="0"/>
              </a:spcBef>
              <a:buFontTx/>
              <a:buNone/>
            </a:pPr>
            <a:r>
              <a:rPr lang="en-US" altLang="en-US" sz="2133" dirty="0">
                <a:latin typeface="+mn-lt"/>
              </a:rPr>
              <a:t>-Fragile X, amplification of CGC repeat in FMR gene</a:t>
            </a:r>
          </a:p>
          <a:p>
            <a:pPr eaLnBrk="1" hangingPunct="1">
              <a:spcBef>
                <a:spcPct val="0"/>
              </a:spcBef>
              <a:buFontTx/>
              <a:buNone/>
            </a:pPr>
            <a:r>
              <a:rPr lang="en-US" altLang="en-US" sz="2133" dirty="0">
                <a:latin typeface="+mn-lt"/>
              </a:rPr>
              <a:t>-</a:t>
            </a:r>
            <a:r>
              <a:rPr lang="en-US" altLang="en-US" sz="2133" dirty="0" err="1">
                <a:latin typeface="+mn-lt"/>
              </a:rPr>
              <a:t>Fabry</a:t>
            </a:r>
            <a:r>
              <a:rPr lang="en-US" altLang="en-US" sz="2133" dirty="0">
                <a:latin typeface="+mn-lt"/>
              </a:rPr>
              <a:t> disease, mutations in alpha-galactosidase A gene</a:t>
            </a:r>
          </a:p>
          <a:p>
            <a:pPr eaLnBrk="1" hangingPunct="1">
              <a:spcBef>
                <a:spcPct val="0"/>
              </a:spcBef>
              <a:buFontTx/>
              <a:buNone/>
            </a:pPr>
            <a:r>
              <a:rPr lang="en-US" altLang="en-US" sz="2133" dirty="0">
                <a:latin typeface="+mn-lt"/>
              </a:rPr>
              <a:t>-Duchenne muscular dystrophy, mutations in DMD gene</a:t>
            </a:r>
          </a:p>
          <a:p>
            <a:pPr eaLnBrk="1" hangingPunct="1">
              <a:spcBef>
                <a:spcPct val="0"/>
              </a:spcBef>
              <a:buFontTx/>
              <a:buNone/>
            </a:pPr>
            <a:r>
              <a:rPr lang="en-US" altLang="en-US" sz="2133" dirty="0">
                <a:latin typeface="+mn-lt"/>
              </a:rPr>
              <a:t>-180 X-linked hereditary diseases</a:t>
            </a:r>
            <a:endParaRPr lang="en-US" altLang="en-US" sz="2133" dirty="0"/>
          </a:p>
        </p:txBody>
      </p:sp>
      <p:pic>
        <p:nvPicPr>
          <p:cNvPr id="7" name="Picture 2" descr="primary versus secondary skewing extend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71" y="3240130"/>
            <a:ext cx="7258311" cy="343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fig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7506" y="4998965"/>
            <a:ext cx="3134783" cy="138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4"/>
          <p:cNvSpPr txBox="1">
            <a:spLocks noChangeArrowheads="1"/>
          </p:cNvSpPr>
          <p:nvPr/>
        </p:nvSpPr>
        <p:spPr bwMode="auto">
          <a:xfrm>
            <a:off x="9050037" y="6404867"/>
            <a:ext cx="276225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nl-NL" altLang="en-US" sz="1333" i="1">
                <a:solidFill>
                  <a:srgbClr val="0D1F74"/>
                </a:solidFill>
              </a:rPr>
              <a:t>(Amos-Landgraf, 2006)</a:t>
            </a:r>
          </a:p>
        </p:txBody>
      </p:sp>
    </p:spTree>
    <p:extLst>
      <p:ext uri="{BB962C8B-B14F-4D97-AF65-F5344CB8AC3E}">
        <p14:creationId xmlns:p14="http://schemas.microsoft.com/office/powerpoint/2010/main" val="31115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6724</TotalTime>
  <Words>2687</Words>
  <Application>Microsoft Office PowerPoint</Application>
  <PresentationFormat>Widescreen</PresentationFormat>
  <Paragraphs>227</Paragraphs>
  <Slides>30</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 Display</vt:lpstr>
      <vt:lpstr>Arial</vt:lpstr>
      <vt:lpstr>Calibri</vt:lpstr>
      <vt:lpstr>Calibri Light</vt:lpstr>
      <vt:lpstr>Myriad Pro</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Joost Gribnau</dc:creator>
  <cp:lastModifiedBy>Joost Gribnau</cp:lastModifiedBy>
  <cp:revision>55</cp:revision>
  <dcterms:created xsi:type="dcterms:W3CDTF">2022-05-09T10:03:55Z</dcterms:created>
  <dcterms:modified xsi:type="dcterms:W3CDTF">2023-10-04T18:27:47Z</dcterms:modified>
</cp:coreProperties>
</file>