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5" r:id="rId3"/>
    <p:sldId id="418" r:id="rId4"/>
    <p:sldId id="465" r:id="rId5"/>
    <p:sldId id="535" r:id="rId6"/>
    <p:sldId id="315" r:id="rId7"/>
    <p:sldId id="507" r:id="rId8"/>
    <p:sldId id="339" r:id="rId9"/>
    <p:sldId id="508" r:id="rId10"/>
    <p:sldId id="509" r:id="rId11"/>
    <p:sldId id="510" r:id="rId12"/>
    <p:sldId id="511" r:id="rId13"/>
    <p:sldId id="512" r:id="rId14"/>
    <p:sldId id="495" r:id="rId15"/>
    <p:sldId id="496" r:id="rId16"/>
    <p:sldId id="517" r:id="rId17"/>
    <p:sldId id="518" r:id="rId18"/>
    <p:sldId id="519" r:id="rId19"/>
    <p:sldId id="520" r:id="rId20"/>
    <p:sldId id="521" r:id="rId21"/>
    <p:sldId id="522" r:id="rId22"/>
    <p:sldId id="523" r:id="rId23"/>
    <p:sldId id="530" r:id="rId24"/>
    <p:sldId id="257" r:id="rId25"/>
    <p:sldId id="524" r:id="rId26"/>
    <p:sldId id="525" r:id="rId27"/>
    <p:sldId id="532" r:id="rId28"/>
    <p:sldId id="531" r:id="rId29"/>
    <p:sldId id="533" r:id="rId30"/>
    <p:sldId id="527" r:id="rId31"/>
    <p:sldId id="528" r:id="rId32"/>
    <p:sldId id="529" r:id="rId33"/>
    <p:sldId id="534"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3"/>
  </p:normalViewPr>
  <p:slideViewPr>
    <p:cSldViewPr snapToGrid="0">
      <p:cViewPr varScale="1">
        <p:scale>
          <a:sx n="117" d="100"/>
          <a:sy n="117" d="100"/>
        </p:scale>
        <p:origin x="60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90DF5-1352-4E56-A0B2-4967B1104373}" type="doc">
      <dgm:prSet loTypeId="urn:microsoft.com/office/officeart/2005/8/layout/radial5" loCatId="relationship" qsTypeId="urn:microsoft.com/office/officeart/2005/8/quickstyle/simple1#1" qsCatId="simple" csTypeId="urn:microsoft.com/office/officeart/2005/8/colors/colorful1#1" csCatId="colorful" phldr="1"/>
      <dgm:spPr/>
      <dgm:t>
        <a:bodyPr/>
        <a:lstStyle/>
        <a:p>
          <a:endParaRPr lang="fr-FR"/>
        </a:p>
      </dgm:t>
    </dgm:pt>
    <dgm:pt modelId="{4E3A02F3-C945-42D9-8BF5-4BFDB97BC8CA}">
      <dgm:prSet phldrT="[Texte]" custT="1"/>
      <dgm:spPr>
        <a:xfrm>
          <a:off x="3312370" y="1969429"/>
          <a:ext cx="2147894" cy="1352177"/>
        </a:xfrm>
        <a:solidFill>
          <a:srgbClr val="B83D68">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pPr>
            <a:lnSpc>
              <a:spcPct val="100000"/>
            </a:lnSpc>
          </a:pPr>
          <a:r>
            <a:rPr lang="fr-FR" sz="2000" dirty="0">
              <a:solidFill>
                <a:srgbClr val="B13F9A">
                  <a:lumMod val="40000"/>
                  <a:lumOff val="60000"/>
                </a:srgbClr>
              </a:solidFill>
              <a:latin typeface="Calibri"/>
              <a:ea typeface="+mn-ea"/>
              <a:cs typeface="Calibri"/>
            </a:rPr>
            <a:t>Assistant of coordination </a:t>
          </a:r>
        </a:p>
      </dgm:t>
    </dgm:pt>
    <dgm:pt modelId="{ED3B8313-771F-4741-8550-95E137577C06}" type="parTrans" cxnId="{38C5C825-C469-4313-8AAA-65260DF18C1C}">
      <dgm:prSet/>
      <dgm:spPr/>
      <dgm:t>
        <a:bodyPr/>
        <a:lstStyle/>
        <a:p>
          <a:endParaRPr lang="fr-FR"/>
        </a:p>
      </dgm:t>
    </dgm:pt>
    <dgm:pt modelId="{EC03557A-A2DB-4847-A237-8FB3CD8577EC}" type="sibTrans" cxnId="{38C5C825-C469-4313-8AAA-65260DF18C1C}">
      <dgm:prSet/>
      <dgm:spPr/>
      <dgm:t>
        <a:bodyPr/>
        <a:lstStyle/>
        <a:p>
          <a:endParaRPr lang="fr-FR"/>
        </a:p>
      </dgm:t>
    </dgm:pt>
    <dgm:pt modelId="{E9978471-627B-41BC-AFF2-200603E41104}">
      <dgm:prSet phldrT="[Texte]" custT="1"/>
      <dgm:spPr>
        <a:xfrm>
          <a:off x="2841498" y="-2"/>
          <a:ext cx="3052866" cy="1640205"/>
        </a:xfrm>
        <a:solidFill>
          <a:srgbClr val="AC66BB">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en-US" sz="2000" dirty="0" err="1">
              <a:solidFill>
                <a:sysClr val="window" lastClr="FFFFFF"/>
              </a:solidFill>
              <a:latin typeface="Calibri"/>
              <a:ea typeface="+mn-ea"/>
              <a:cs typeface="Calibri"/>
            </a:rPr>
            <a:t>Neuropediatrician</a:t>
          </a:r>
          <a:endParaRPr lang="en-US" sz="2000" dirty="0">
            <a:solidFill>
              <a:sysClr val="window" lastClr="FFFFFF"/>
            </a:solidFill>
            <a:latin typeface="Calibri"/>
            <a:ea typeface="+mn-ea"/>
            <a:cs typeface="Calibri"/>
          </a:endParaRPr>
        </a:p>
        <a:p>
          <a:r>
            <a:rPr lang="en-US" sz="2000" dirty="0">
              <a:solidFill>
                <a:sysClr val="window" lastClr="FFFFFF"/>
              </a:solidFill>
              <a:latin typeface="Calibri"/>
              <a:ea typeface="+mn-ea"/>
              <a:cs typeface="Calibri"/>
            </a:rPr>
            <a:t>Team leader</a:t>
          </a:r>
          <a:endParaRPr lang="fr-FR" sz="2000" dirty="0">
            <a:solidFill>
              <a:sysClr val="window" lastClr="FFFFFF"/>
            </a:solidFill>
            <a:latin typeface="Calibri"/>
            <a:ea typeface="+mn-ea"/>
            <a:cs typeface="Calibri"/>
          </a:endParaRPr>
        </a:p>
      </dgm:t>
    </dgm:pt>
    <dgm:pt modelId="{6B2B49D4-FCAC-4E4A-A58D-EFC4CFD1D5B8}" type="parTrans" cxnId="{EECEA13C-B291-4357-9111-81BF816BE4BC}">
      <dgm:prSet/>
      <dgm:spPr>
        <a:xfrm rot="5434625" flipH="1">
          <a:off x="4253438" y="1583443"/>
          <a:ext cx="302059" cy="459740"/>
        </a:xfrm>
        <a:solidFill>
          <a:srgbClr val="AC66BB">
            <a:hueOff val="0"/>
            <a:satOff val="0"/>
            <a:lumOff val="0"/>
            <a:alphaOff val="0"/>
          </a:srgbClr>
        </a:solidFill>
        <a:ln>
          <a:noFill/>
        </a:ln>
        <a:effectLst/>
      </dgm:spPr>
      <dgm:t>
        <a:bodyPr/>
        <a:lstStyle/>
        <a:p>
          <a:endParaRPr lang="fr-FR">
            <a:solidFill>
              <a:sysClr val="window" lastClr="FFFFFF"/>
            </a:solidFill>
            <a:latin typeface="Perpetua"/>
            <a:ea typeface="+mn-ea"/>
            <a:cs typeface="+mn-cs"/>
          </a:endParaRPr>
        </a:p>
      </dgm:t>
    </dgm:pt>
    <dgm:pt modelId="{52452AD4-27FD-4C68-952A-FDF216498188}" type="sibTrans" cxnId="{EECEA13C-B291-4357-9111-81BF816BE4BC}">
      <dgm:prSet/>
      <dgm:spPr/>
      <dgm:t>
        <a:bodyPr/>
        <a:lstStyle/>
        <a:p>
          <a:endParaRPr lang="fr-FR"/>
        </a:p>
      </dgm:t>
    </dgm:pt>
    <dgm:pt modelId="{49BC4BA4-42F9-412E-8298-7DB99B816398}">
      <dgm:prSet phldrT="[Texte]" custT="1"/>
      <dgm:spPr>
        <a:xfrm>
          <a:off x="6048667" y="1872212"/>
          <a:ext cx="1795502" cy="1207805"/>
        </a:xfrm>
        <a:solidFill>
          <a:srgbClr val="DE6C36">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pPr>
            <a:lnSpc>
              <a:spcPct val="100000"/>
            </a:lnSpc>
          </a:pPr>
          <a:r>
            <a:rPr lang="fr-FR" sz="2000" dirty="0">
              <a:solidFill>
                <a:srgbClr val="F9B639">
                  <a:lumMod val="60000"/>
                  <a:lumOff val="40000"/>
                </a:srgbClr>
              </a:solidFill>
              <a:latin typeface="Calibri"/>
              <a:ea typeface="+mn-ea"/>
              <a:cs typeface="Calibri"/>
            </a:rPr>
            <a:t>Case </a:t>
          </a:r>
          <a:r>
            <a:rPr lang="fr-FR" sz="2000" dirty="0" err="1">
              <a:solidFill>
                <a:srgbClr val="F9B639">
                  <a:lumMod val="60000"/>
                  <a:lumOff val="40000"/>
                </a:srgbClr>
              </a:solidFill>
              <a:latin typeface="Calibri"/>
              <a:ea typeface="+mn-ea"/>
              <a:cs typeface="Calibri"/>
            </a:rPr>
            <a:t>worker</a:t>
          </a:r>
          <a:endParaRPr lang="fr-FR" sz="2000" dirty="0">
            <a:solidFill>
              <a:srgbClr val="F9B639">
                <a:lumMod val="60000"/>
                <a:lumOff val="40000"/>
              </a:srgbClr>
            </a:solidFill>
            <a:latin typeface="Calibri"/>
            <a:ea typeface="+mn-ea"/>
            <a:cs typeface="Calibri"/>
          </a:endParaRPr>
        </a:p>
      </dgm:t>
    </dgm:pt>
    <dgm:pt modelId="{C758D7C5-2CC5-462D-8027-7847B9932189}" type="parTrans" cxnId="{EFC195E2-316E-4784-AAF1-2EE7FAEBD301}">
      <dgm:prSet/>
      <dgm:spPr>
        <a:xfrm rot="21372854">
          <a:off x="5585725" y="2325763"/>
          <a:ext cx="317951" cy="459740"/>
        </a:xfrm>
        <a:solidFill>
          <a:srgbClr val="DE6C36">
            <a:hueOff val="0"/>
            <a:satOff val="0"/>
            <a:lumOff val="0"/>
            <a:alphaOff val="0"/>
          </a:srgbClr>
        </a:solidFill>
        <a:ln>
          <a:noFill/>
        </a:ln>
        <a:effectLst/>
      </dgm:spPr>
      <dgm:t>
        <a:bodyPr/>
        <a:lstStyle/>
        <a:p>
          <a:endParaRPr lang="fr-FR">
            <a:solidFill>
              <a:sysClr val="window" lastClr="FFFFFF"/>
            </a:solidFill>
            <a:latin typeface="Perpetua"/>
            <a:ea typeface="+mn-ea"/>
            <a:cs typeface="+mn-cs"/>
          </a:endParaRPr>
        </a:p>
      </dgm:t>
    </dgm:pt>
    <dgm:pt modelId="{B0AAF874-864F-425B-8793-817712918E65}" type="sibTrans" cxnId="{EFC195E2-316E-4784-AAF1-2EE7FAEBD301}">
      <dgm:prSet/>
      <dgm:spPr/>
      <dgm:t>
        <a:bodyPr/>
        <a:lstStyle/>
        <a:p>
          <a:endParaRPr lang="fr-FR"/>
        </a:p>
      </dgm:t>
    </dgm:pt>
    <dgm:pt modelId="{A9703DEB-9369-4D55-945E-584B179EC8D2}">
      <dgm:prSet phldrT="[Texte]" custT="1"/>
      <dgm:spPr>
        <a:xfrm>
          <a:off x="0" y="1008114"/>
          <a:ext cx="2881572" cy="1816515"/>
        </a:xfrm>
        <a:solidFill>
          <a:srgbClr val="FA8D3D">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pPr>
            <a:lnSpc>
              <a:spcPct val="100000"/>
            </a:lnSpc>
          </a:pPr>
          <a:r>
            <a:rPr lang="fr-FR" sz="2400" dirty="0" err="1">
              <a:solidFill>
                <a:sysClr val="window" lastClr="FFFFFF"/>
              </a:solidFill>
              <a:latin typeface="Calibri"/>
              <a:ea typeface="+mn-ea"/>
              <a:cs typeface="Calibri"/>
            </a:rPr>
            <a:t>Paramedical</a:t>
          </a:r>
          <a:r>
            <a:rPr lang="fr-FR" sz="2400" dirty="0">
              <a:solidFill>
                <a:sysClr val="window" lastClr="FFFFFF"/>
              </a:solidFill>
              <a:latin typeface="Calibri"/>
              <a:ea typeface="+mn-ea"/>
              <a:cs typeface="Calibri"/>
            </a:rPr>
            <a:t> Team</a:t>
          </a:r>
        </a:p>
      </dgm:t>
    </dgm:pt>
    <dgm:pt modelId="{C8750B06-C210-4A5C-B6DD-C2FB3FA7D872}" type="parTrans" cxnId="{627DAA19-3E0F-4D2C-AF66-EC7A64F84717}">
      <dgm:prSet/>
      <dgm:spPr>
        <a:xfrm rot="11634220">
          <a:off x="2784475" y="2037978"/>
          <a:ext cx="330317" cy="459740"/>
        </a:xfrm>
        <a:solidFill>
          <a:srgbClr val="FA8D3D">
            <a:hueOff val="0"/>
            <a:satOff val="0"/>
            <a:lumOff val="0"/>
            <a:alphaOff val="0"/>
          </a:srgbClr>
        </a:solidFill>
        <a:ln>
          <a:noFill/>
        </a:ln>
        <a:effectLst/>
      </dgm:spPr>
      <dgm:t>
        <a:bodyPr/>
        <a:lstStyle/>
        <a:p>
          <a:endParaRPr lang="fr-FR">
            <a:solidFill>
              <a:sysClr val="window" lastClr="FFFFFF"/>
            </a:solidFill>
            <a:latin typeface="Perpetua"/>
            <a:ea typeface="+mn-ea"/>
            <a:cs typeface="+mn-cs"/>
          </a:endParaRPr>
        </a:p>
      </dgm:t>
    </dgm:pt>
    <dgm:pt modelId="{65BF9EC9-3947-4119-A2CF-241EA07AE61A}" type="sibTrans" cxnId="{627DAA19-3E0F-4D2C-AF66-EC7A64F84717}">
      <dgm:prSet/>
      <dgm:spPr/>
      <dgm:t>
        <a:bodyPr/>
        <a:lstStyle/>
        <a:p>
          <a:endParaRPr lang="fr-FR"/>
        </a:p>
      </dgm:t>
    </dgm:pt>
    <dgm:pt modelId="{8CC28219-D80C-4B5D-A51F-017DDB5A8227}">
      <dgm:prSet phldrT="[Texte]" custT="1"/>
      <dgm:spPr>
        <a:xfrm>
          <a:off x="1008111" y="3168352"/>
          <a:ext cx="2715213" cy="1352177"/>
        </a:xfrm>
        <a:solidFill>
          <a:srgbClr val="CF6DA4">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pPr>
            <a:lnSpc>
              <a:spcPct val="100000"/>
            </a:lnSpc>
          </a:pPr>
          <a:r>
            <a:rPr lang="fr-FR" sz="2000" dirty="0" err="1">
              <a:solidFill>
                <a:sysClr val="window" lastClr="FFFFFF"/>
              </a:solidFill>
              <a:latin typeface="Calibri"/>
              <a:ea typeface="+mn-ea"/>
              <a:cs typeface="Calibri"/>
            </a:rPr>
            <a:t>Research</a:t>
          </a:r>
          <a:r>
            <a:rPr lang="fr-FR" sz="2000" dirty="0">
              <a:solidFill>
                <a:sysClr val="window" lastClr="FFFFFF"/>
              </a:solidFill>
              <a:latin typeface="Calibri"/>
              <a:ea typeface="+mn-ea"/>
              <a:cs typeface="Calibri"/>
            </a:rPr>
            <a:t> teams: Marseille, Paris, Nancy</a:t>
          </a:r>
        </a:p>
      </dgm:t>
    </dgm:pt>
    <dgm:pt modelId="{619F29E4-2A67-43B2-AB5B-55C994BC6861}" type="parTrans" cxnId="{2B69BFD1-D658-4871-94B0-6694D7E07516}">
      <dgm:prSet/>
      <dgm:spPr>
        <a:xfrm rot="8959032">
          <a:off x="3314268" y="2984777"/>
          <a:ext cx="225740" cy="459740"/>
        </a:xfrm>
        <a:solidFill>
          <a:srgbClr val="CF6DA4">
            <a:hueOff val="0"/>
            <a:satOff val="0"/>
            <a:lumOff val="0"/>
            <a:alphaOff val="0"/>
          </a:srgbClr>
        </a:solidFill>
        <a:ln>
          <a:noFill/>
        </a:ln>
        <a:effectLst/>
      </dgm:spPr>
      <dgm:t>
        <a:bodyPr/>
        <a:lstStyle/>
        <a:p>
          <a:endParaRPr lang="fr-FR">
            <a:solidFill>
              <a:sysClr val="window" lastClr="FFFFFF"/>
            </a:solidFill>
            <a:latin typeface="Perpetua"/>
            <a:ea typeface="+mn-ea"/>
            <a:cs typeface="+mn-cs"/>
          </a:endParaRPr>
        </a:p>
      </dgm:t>
    </dgm:pt>
    <dgm:pt modelId="{FC965096-8ED7-44B4-B868-99F96F5D17C7}" type="sibTrans" cxnId="{2B69BFD1-D658-4871-94B0-6694D7E07516}">
      <dgm:prSet/>
      <dgm:spPr/>
      <dgm:t>
        <a:bodyPr/>
        <a:lstStyle/>
        <a:p>
          <a:endParaRPr lang="fr-FR"/>
        </a:p>
      </dgm:t>
    </dgm:pt>
    <dgm:pt modelId="{D03E8C6A-B5AD-4242-8FCB-4F8DC90E8B04}">
      <dgm:prSet phldrT="[Texte]" custT="1"/>
      <dgm:spPr>
        <a:xfrm>
          <a:off x="0" y="1008114"/>
          <a:ext cx="2881572" cy="1816515"/>
        </a:xfrm>
        <a:solidFill>
          <a:srgbClr val="FA8D3D">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r>
            <a:rPr lang="fr-FR" sz="2400" dirty="0" err="1">
              <a:solidFill>
                <a:sysClr val="window" lastClr="FFFFFF"/>
              </a:solidFill>
              <a:latin typeface="Calibri"/>
              <a:ea typeface="+mn-ea"/>
              <a:cs typeface="Calibri"/>
            </a:rPr>
            <a:t>Medical</a:t>
          </a:r>
          <a:r>
            <a:rPr lang="fr-FR" sz="2400" dirty="0">
              <a:solidFill>
                <a:sysClr val="window" lastClr="FFFFFF"/>
              </a:solidFill>
              <a:latin typeface="Calibri"/>
              <a:ea typeface="+mn-ea"/>
              <a:cs typeface="Calibri"/>
            </a:rPr>
            <a:t> team</a:t>
          </a:r>
        </a:p>
      </dgm:t>
    </dgm:pt>
    <dgm:pt modelId="{3DBFE02D-6003-C14C-938D-EC8E2B3AF8C4}" type="parTrans" cxnId="{462CAF03-B2F4-1A4B-A7E1-F90E03711EC6}">
      <dgm:prSet/>
      <dgm:spPr/>
      <dgm:t>
        <a:bodyPr/>
        <a:lstStyle/>
        <a:p>
          <a:endParaRPr lang="fr-FR"/>
        </a:p>
      </dgm:t>
    </dgm:pt>
    <dgm:pt modelId="{16D5C927-EEF1-B946-B20E-138253F65F9A}" type="sibTrans" cxnId="{462CAF03-B2F4-1A4B-A7E1-F90E03711EC6}">
      <dgm:prSet/>
      <dgm:spPr/>
      <dgm:t>
        <a:bodyPr/>
        <a:lstStyle/>
        <a:p>
          <a:endParaRPr lang="fr-FR"/>
        </a:p>
      </dgm:t>
    </dgm:pt>
    <dgm:pt modelId="{6385C241-791C-4440-855B-4ABAB8FA8694}">
      <dgm:prSet phldrT="[Texte]" custT="1"/>
      <dgm:spPr>
        <a:xfrm>
          <a:off x="4868066" y="3240361"/>
          <a:ext cx="2526585" cy="1352177"/>
        </a:xfrm>
        <a:solidFill>
          <a:sysClr val="window" lastClr="FFFFFF"/>
        </a:solidFill>
        <a:ln w="12700" cap="flat" cmpd="sng" algn="ctr">
          <a:solidFill>
            <a:sysClr val="window" lastClr="FFFFFF">
              <a:hueOff val="0"/>
              <a:satOff val="0"/>
              <a:lumOff val="0"/>
              <a:alphaOff val="0"/>
            </a:sysClr>
          </a:solidFill>
          <a:prstDash val="solid"/>
        </a:ln>
        <a:effectLst/>
      </dgm:spPr>
      <dgm:t>
        <a:bodyPr/>
        <a:lstStyle/>
        <a:p>
          <a:r>
            <a:rPr lang="fr-FR" sz="1600" dirty="0">
              <a:solidFill>
                <a:sysClr val="window" lastClr="FFFFFF"/>
              </a:solidFill>
              <a:latin typeface="Perpetua"/>
              <a:ea typeface="+mn-ea"/>
              <a:cs typeface="+mn-cs"/>
            </a:rPr>
            <a:t>Association Française du Syndrome de Rett</a:t>
          </a:r>
        </a:p>
      </dgm:t>
    </dgm:pt>
    <dgm:pt modelId="{EE02DA88-80B0-4122-94B5-D5861E645F40}" type="sibTrans" cxnId="{1143A269-7968-4AEA-B889-391C221A0D58}">
      <dgm:prSet/>
      <dgm:spPr/>
      <dgm:t>
        <a:bodyPr/>
        <a:lstStyle/>
        <a:p>
          <a:endParaRPr lang="fr-FR"/>
        </a:p>
      </dgm:t>
    </dgm:pt>
    <dgm:pt modelId="{18954191-1A15-4C1E-BF99-436C38C6372A}" type="parTrans" cxnId="{1143A269-7968-4AEA-B889-391C221A0D58}">
      <dgm:prSet/>
      <dgm:spPr>
        <a:xfrm rot="2163974">
          <a:off x="5134931" y="3031233"/>
          <a:ext cx="193219" cy="459740"/>
        </a:xfrm>
        <a:solidFill>
          <a:srgbClr val="F9B639">
            <a:hueOff val="0"/>
            <a:satOff val="0"/>
            <a:lumOff val="0"/>
            <a:alphaOff val="0"/>
          </a:srgbClr>
        </a:solidFill>
        <a:ln>
          <a:noFill/>
        </a:ln>
        <a:effectLst/>
      </dgm:spPr>
      <dgm:t>
        <a:bodyPr/>
        <a:lstStyle/>
        <a:p>
          <a:endParaRPr lang="fr-FR">
            <a:solidFill>
              <a:sysClr val="window" lastClr="FFFFFF"/>
            </a:solidFill>
            <a:latin typeface="Perpetua"/>
            <a:ea typeface="+mn-ea"/>
            <a:cs typeface="+mn-cs"/>
          </a:endParaRPr>
        </a:p>
      </dgm:t>
    </dgm:pt>
    <dgm:pt modelId="{B06C8242-AF38-469D-A29A-93703CD64026}" type="pres">
      <dgm:prSet presAssocID="{30090DF5-1352-4E56-A0B2-4967B1104373}" presName="Name0" presStyleCnt="0">
        <dgm:presLayoutVars>
          <dgm:chMax val="1"/>
          <dgm:dir/>
          <dgm:animLvl val="ctr"/>
          <dgm:resizeHandles val="exact"/>
        </dgm:presLayoutVars>
      </dgm:prSet>
      <dgm:spPr/>
    </dgm:pt>
    <dgm:pt modelId="{6C96EE86-10FD-4D65-B2B4-D9485676FACB}" type="pres">
      <dgm:prSet presAssocID="{4E3A02F3-C945-42D9-8BF5-4BFDB97BC8CA}" presName="centerShape" presStyleLbl="node0" presStyleIdx="0" presStyleCnt="1" custScaleX="170490"/>
      <dgm:spPr>
        <a:prstGeom prst="ellipse">
          <a:avLst/>
        </a:prstGeom>
      </dgm:spPr>
    </dgm:pt>
    <dgm:pt modelId="{DB63D3A7-1816-48C2-84D4-768C89717F1D}" type="pres">
      <dgm:prSet presAssocID="{6B2B49D4-FCAC-4E4A-A58D-EFC4CFD1D5B8}" presName="parTrans" presStyleLbl="sibTrans2D1" presStyleIdx="0" presStyleCnt="6" custFlipHor="1" custScaleX="173088" custLinFactNeighborX="15225" custLinFactNeighborY="774"/>
      <dgm:spPr>
        <a:prstGeom prst="rightArrow">
          <a:avLst>
            <a:gd name="adj1" fmla="val 60000"/>
            <a:gd name="adj2" fmla="val 50000"/>
          </a:avLst>
        </a:prstGeom>
      </dgm:spPr>
    </dgm:pt>
    <dgm:pt modelId="{38E5AB5C-2FC4-4824-8753-72C4C551F4DE}" type="pres">
      <dgm:prSet presAssocID="{6B2B49D4-FCAC-4E4A-A58D-EFC4CFD1D5B8}" presName="connectorText" presStyleLbl="sibTrans2D1" presStyleIdx="0" presStyleCnt="6"/>
      <dgm:spPr/>
    </dgm:pt>
    <dgm:pt modelId="{A29820D1-3015-4A23-BEA1-04B2006E873A}" type="pres">
      <dgm:prSet presAssocID="{E9978471-627B-41BC-AFF2-200603E41104}" presName="node" presStyleLbl="node1" presStyleIdx="0" presStyleCnt="6" custScaleX="225774" custScaleY="121301" custRadScaleRad="96409" custRadScaleInc="-1603">
        <dgm:presLayoutVars>
          <dgm:bulletEnabled val="1"/>
        </dgm:presLayoutVars>
      </dgm:prSet>
      <dgm:spPr>
        <a:prstGeom prst="ellipse">
          <a:avLst/>
        </a:prstGeom>
      </dgm:spPr>
    </dgm:pt>
    <dgm:pt modelId="{11011EB1-731A-4105-B3E2-469EB693843C}" type="pres">
      <dgm:prSet presAssocID="{C758D7C5-2CC5-462D-8027-7847B9932189}" presName="parTrans" presStyleLbl="sibTrans2D1" presStyleIdx="1" presStyleCnt="6"/>
      <dgm:spPr>
        <a:prstGeom prst="rightArrow">
          <a:avLst>
            <a:gd name="adj1" fmla="val 60000"/>
            <a:gd name="adj2" fmla="val 50000"/>
          </a:avLst>
        </a:prstGeom>
      </dgm:spPr>
    </dgm:pt>
    <dgm:pt modelId="{D518E34F-3665-4C44-93CC-6EFEF1486D41}" type="pres">
      <dgm:prSet presAssocID="{C758D7C5-2CC5-462D-8027-7847B9932189}" presName="connectorText" presStyleLbl="sibTrans2D1" presStyleIdx="1" presStyleCnt="6"/>
      <dgm:spPr/>
    </dgm:pt>
    <dgm:pt modelId="{1A9F691E-7E0B-4ACF-BE9C-E3AF55523CF5}" type="pres">
      <dgm:prSet presAssocID="{49BC4BA4-42F9-412E-8298-7DB99B816398}" presName="node" presStyleLbl="node1" presStyleIdx="1" presStyleCnt="6" custScaleX="132786" custScaleY="89323" custRadScaleRad="178344" custRadScaleInc="45145">
        <dgm:presLayoutVars>
          <dgm:bulletEnabled val="1"/>
        </dgm:presLayoutVars>
      </dgm:prSet>
      <dgm:spPr>
        <a:prstGeom prst="ellipse">
          <a:avLst/>
        </a:prstGeom>
      </dgm:spPr>
    </dgm:pt>
    <dgm:pt modelId="{63EC60EC-017E-4D70-84D1-5C8379EE660B}" type="pres">
      <dgm:prSet presAssocID="{18954191-1A15-4C1E-BF99-436C38C6372A}" presName="parTrans" presStyleLbl="sibTrans2D1" presStyleIdx="2" presStyleCnt="6"/>
      <dgm:spPr>
        <a:prstGeom prst="rightArrow">
          <a:avLst>
            <a:gd name="adj1" fmla="val 60000"/>
            <a:gd name="adj2" fmla="val 50000"/>
          </a:avLst>
        </a:prstGeom>
      </dgm:spPr>
    </dgm:pt>
    <dgm:pt modelId="{C7189DA8-AA63-461E-BDF4-D906E795E5FE}" type="pres">
      <dgm:prSet presAssocID="{18954191-1A15-4C1E-BF99-436C38C6372A}" presName="connectorText" presStyleLbl="sibTrans2D1" presStyleIdx="2" presStyleCnt="6"/>
      <dgm:spPr/>
    </dgm:pt>
    <dgm:pt modelId="{87517ABB-522C-4985-ADF3-A07997C9B59A}" type="pres">
      <dgm:prSet presAssocID="{6385C241-791C-4440-855B-4ABAB8FA8694}" presName="node" presStyleLbl="node1" presStyleIdx="2" presStyleCnt="6" custScaleX="186853" custRadScaleRad="114011" custRadScaleInc="-49816">
        <dgm:presLayoutVars>
          <dgm:bulletEnabled val="1"/>
        </dgm:presLayoutVars>
      </dgm:prSet>
      <dgm:spPr>
        <a:prstGeom prst="ellipse">
          <a:avLst/>
        </a:prstGeom>
      </dgm:spPr>
    </dgm:pt>
    <dgm:pt modelId="{685F8348-62FB-4E36-903D-60AE693D0883}" type="pres">
      <dgm:prSet presAssocID="{619F29E4-2A67-43B2-AB5B-55C994BC6861}" presName="parTrans" presStyleLbl="sibTrans2D1" presStyleIdx="3" presStyleCnt="6"/>
      <dgm:spPr>
        <a:prstGeom prst="rightArrow">
          <a:avLst>
            <a:gd name="adj1" fmla="val 60000"/>
            <a:gd name="adj2" fmla="val 50000"/>
          </a:avLst>
        </a:prstGeom>
      </dgm:spPr>
    </dgm:pt>
    <dgm:pt modelId="{4113D741-2D37-4680-AD9A-DFCA72F27660}" type="pres">
      <dgm:prSet presAssocID="{619F29E4-2A67-43B2-AB5B-55C994BC6861}" presName="connectorText" presStyleLbl="sibTrans2D1" presStyleIdx="3" presStyleCnt="6"/>
      <dgm:spPr/>
    </dgm:pt>
    <dgm:pt modelId="{3D550E66-318B-4A19-A9F9-567A266E842A}" type="pres">
      <dgm:prSet presAssocID="{8CC28219-D80C-4B5D-A51F-017DDB5A8227}" presName="node" presStyleLbl="node1" presStyleIdx="3" presStyleCnt="6" custScaleX="200803" custRadScaleRad="124083" custRadScaleInc="64770">
        <dgm:presLayoutVars>
          <dgm:bulletEnabled val="1"/>
        </dgm:presLayoutVars>
      </dgm:prSet>
      <dgm:spPr>
        <a:prstGeom prst="ellipse">
          <a:avLst/>
        </a:prstGeom>
      </dgm:spPr>
    </dgm:pt>
    <dgm:pt modelId="{8437B7CA-3F31-4AA4-A3C7-728D08FEF5BA}" type="pres">
      <dgm:prSet presAssocID="{C8750B06-C210-4A5C-B6DD-C2FB3FA7D872}" presName="parTrans" presStyleLbl="sibTrans2D1" presStyleIdx="4" presStyleCnt="6" custLinFactNeighborX="-43537" custLinFactNeighborY="-12535"/>
      <dgm:spPr>
        <a:prstGeom prst="rightArrow">
          <a:avLst>
            <a:gd name="adj1" fmla="val 60000"/>
            <a:gd name="adj2" fmla="val 50000"/>
          </a:avLst>
        </a:prstGeom>
      </dgm:spPr>
    </dgm:pt>
    <dgm:pt modelId="{8B0B7489-C276-4181-B1F8-4663784CC801}" type="pres">
      <dgm:prSet presAssocID="{C8750B06-C210-4A5C-B6DD-C2FB3FA7D872}" presName="connectorText" presStyleLbl="sibTrans2D1" presStyleIdx="4" presStyleCnt="6"/>
      <dgm:spPr/>
    </dgm:pt>
    <dgm:pt modelId="{8610A778-8989-4FEF-BE29-94824B87B9FB}" type="pres">
      <dgm:prSet presAssocID="{A9703DEB-9369-4D55-945E-584B179EC8D2}" presName="node" presStyleLbl="node1" presStyleIdx="4" presStyleCnt="6" custScaleX="178116" custScaleY="134340" custRadScaleRad="152349" custRadScaleInc="66128">
        <dgm:presLayoutVars>
          <dgm:bulletEnabled val="1"/>
        </dgm:presLayoutVars>
      </dgm:prSet>
      <dgm:spPr>
        <a:prstGeom prst="ellipse">
          <a:avLst/>
        </a:prstGeom>
      </dgm:spPr>
    </dgm:pt>
    <dgm:pt modelId="{62682E4A-085D-C145-9932-89A89CEDBFA5}" type="pres">
      <dgm:prSet presAssocID="{3DBFE02D-6003-C14C-938D-EC8E2B3AF8C4}" presName="parTrans" presStyleLbl="sibTrans2D1" presStyleIdx="5" presStyleCnt="6" custLinFactNeighborX="-43537" custLinFactNeighborY="-12535"/>
      <dgm:spPr/>
    </dgm:pt>
    <dgm:pt modelId="{44A4579B-3521-3842-8245-1695F8C57E6C}" type="pres">
      <dgm:prSet presAssocID="{3DBFE02D-6003-C14C-938D-EC8E2B3AF8C4}" presName="connectorText" presStyleLbl="sibTrans2D1" presStyleIdx="5" presStyleCnt="6"/>
      <dgm:spPr/>
    </dgm:pt>
    <dgm:pt modelId="{BE3D9A4F-5B31-F643-87AE-E4C2C17301D6}" type="pres">
      <dgm:prSet presAssocID="{D03E8C6A-B5AD-4242-8FCB-4F8DC90E8B04}" presName="node" presStyleLbl="node1" presStyleIdx="5" presStyleCnt="6" custScaleX="163083" custScaleY="120088" custRadScaleRad="162246" custRadScaleInc="-11862">
        <dgm:presLayoutVars>
          <dgm:bulletEnabled val="1"/>
        </dgm:presLayoutVars>
      </dgm:prSet>
      <dgm:spPr>
        <a:prstGeom prst="ellipse">
          <a:avLst/>
        </a:prstGeom>
      </dgm:spPr>
    </dgm:pt>
  </dgm:ptLst>
  <dgm:cxnLst>
    <dgm:cxn modelId="{462CAF03-B2F4-1A4B-A7E1-F90E03711EC6}" srcId="{4E3A02F3-C945-42D9-8BF5-4BFDB97BC8CA}" destId="{D03E8C6A-B5AD-4242-8FCB-4F8DC90E8B04}" srcOrd="5" destOrd="0" parTransId="{3DBFE02D-6003-C14C-938D-EC8E2B3AF8C4}" sibTransId="{16D5C927-EEF1-B946-B20E-138253F65F9A}"/>
    <dgm:cxn modelId="{AF5E3F0C-D214-944A-820B-F9FE073FEEAD}" type="presOf" srcId="{6B2B49D4-FCAC-4E4A-A58D-EFC4CFD1D5B8}" destId="{DB63D3A7-1816-48C2-84D4-768C89717F1D}" srcOrd="0" destOrd="0" presId="urn:microsoft.com/office/officeart/2005/8/layout/radial5"/>
    <dgm:cxn modelId="{EF89FA11-1C11-D243-9573-93D0214271DF}" type="presOf" srcId="{18954191-1A15-4C1E-BF99-436C38C6372A}" destId="{63EC60EC-017E-4D70-84D1-5C8379EE660B}" srcOrd="0" destOrd="0" presId="urn:microsoft.com/office/officeart/2005/8/layout/radial5"/>
    <dgm:cxn modelId="{6CFA6915-7E7C-5945-BBCA-1DE3F6568A23}" type="presOf" srcId="{A9703DEB-9369-4D55-945E-584B179EC8D2}" destId="{8610A778-8989-4FEF-BE29-94824B87B9FB}" srcOrd="0" destOrd="0" presId="urn:microsoft.com/office/officeart/2005/8/layout/radial5"/>
    <dgm:cxn modelId="{627DAA19-3E0F-4D2C-AF66-EC7A64F84717}" srcId="{4E3A02F3-C945-42D9-8BF5-4BFDB97BC8CA}" destId="{A9703DEB-9369-4D55-945E-584B179EC8D2}" srcOrd="4" destOrd="0" parTransId="{C8750B06-C210-4A5C-B6DD-C2FB3FA7D872}" sibTransId="{65BF9EC9-3947-4119-A2CF-241EA07AE61A}"/>
    <dgm:cxn modelId="{38C5C825-C469-4313-8AAA-65260DF18C1C}" srcId="{30090DF5-1352-4E56-A0B2-4967B1104373}" destId="{4E3A02F3-C945-42D9-8BF5-4BFDB97BC8CA}" srcOrd="0" destOrd="0" parTransId="{ED3B8313-771F-4741-8550-95E137577C06}" sibTransId="{EC03557A-A2DB-4847-A237-8FB3CD8577EC}"/>
    <dgm:cxn modelId="{29EA2430-731D-2046-8333-28AAF02A3EDD}" type="presOf" srcId="{6385C241-791C-4440-855B-4ABAB8FA8694}" destId="{87517ABB-522C-4985-ADF3-A07997C9B59A}" srcOrd="0" destOrd="0" presId="urn:microsoft.com/office/officeart/2005/8/layout/radial5"/>
    <dgm:cxn modelId="{113D6F34-36BD-694B-8DCD-EEDF880F1018}" type="presOf" srcId="{619F29E4-2A67-43B2-AB5B-55C994BC6861}" destId="{4113D741-2D37-4680-AD9A-DFCA72F27660}" srcOrd="1" destOrd="0" presId="urn:microsoft.com/office/officeart/2005/8/layout/radial5"/>
    <dgm:cxn modelId="{EECEA13C-B291-4357-9111-81BF816BE4BC}" srcId="{4E3A02F3-C945-42D9-8BF5-4BFDB97BC8CA}" destId="{E9978471-627B-41BC-AFF2-200603E41104}" srcOrd="0" destOrd="0" parTransId="{6B2B49D4-FCAC-4E4A-A58D-EFC4CFD1D5B8}" sibTransId="{52452AD4-27FD-4C68-952A-FDF216498188}"/>
    <dgm:cxn modelId="{1143A269-7968-4AEA-B889-391C221A0D58}" srcId="{4E3A02F3-C945-42D9-8BF5-4BFDB97BC8CA}" destId="{6385C241-791C-4440-855B-4ABAB8FA8694}" srcOrd="2" destOrd="0" parTransId="{18954191-1A15-4C1E-BF99-436C38C6372A}" sibTransId="{EE02DA88-80B0-4122-94B5-D5861E645F40}"/>
    <dgm:cxn modelId="{25DA8F6E-6F24-4F4F-A001-CF264E5860EB}" type="presOf" srcId="{49BC4BA4-42F9-412E-8298-7DB99B816398}" destId="{1A9F691E-7E0B-4ACF-BE9C-E3AF55523CF5}" srcOrd="0" destOrd="0" presId="urn:microsoft.com/office/officeart/2005/8/layout/radial5"/>
    <dgm:cxn modelId="{E1B3D97E-6746-284D-A859-532C72DADBA3}" type="presOf" srcId="{3DBFE02D-6003-C14C-938D-EC8E2B3AF8C4}" destId="{62682E4A-085D-C145-9932-89A89CEDBFA5}" srcOrd="0" destOrd="0" presId="urn:microsoft.com/office/officeart/2005/8/layout/radial5"/>
    <dgm:cxn modelId="{B70EE58A-06D1-A74D-8DCE-C77B1DF96247}" type="presOf" srcId="{D03E8C6A-B5AD-4242-8FCB-4F8DC90E8B04}" destId="{BE3D9A4F-5B31-F643-87AE-E4C2C17301D6}" srcOrd="0" destOrd="0" presId="urn:microsoft.com/office/officeart/2005/8/layout/radial5"/>
    <dgm:cxn modelId="{33697E8F-E6BB-6A45-B05D-FEEC2DA3D2BC}" type="presOf" srcId="{18954191-1A15-4C1E-BF99-436C38C6372A}" destId="{C7189DA8-AA63-461E-BDF4-D906E795E5FE}" srcOrd="1" destOrd="0" presId="urn:microsoft.com/office/officeart/2005/8/layout/radial5"/>
    <dgm:cxn modelId="{22CFA891-1990-0040-AE29-7E5AB42ED1B3}" type="presOf" srcId="{6B2B49D4-FCAC-4E4A-A58D-EFC4CFD1D5B8}" destId="{38E5AB5C-2FC4-4824-8753-72C4C551F4DE}" srcOrd="1" destOrd="0" presId="urn:microsoft.com/office/officeart/2005/8/layout/radial5"/>
    <dgm:cxn modelId="{2533F6A3-C7B2-3341-84A7-4FC4E82ED221}" type="presOf" srcId="{619F29E4-2A67-43B2-AB5B-55C994BC6861}" destId="{685F8348-62FB-4E36-903D-60AE693D0883}" srcOrd="0" destOrd="0" presId="urn:microsoft.com/office/officeart/2005/8/layout/radial5"/>
    <dgm:cxn modelId="{FF47ADA8-B3DC-2C40-998C-7AFA7783874F}" type="presOf" srcId="{C8750B06-C210-4A5C-B6DD-C2FB3FA7D872}" destId="{8437B7CA-3F31-4AA4-A3C7-728D08FEF5BA}" srcOrd="0" destOrd="0" presId="urn:microsoft.com/office/officeart/2005/8/layout/radial5"/>
    <dgm:cxn modelId="{A85224AD-F6BD-5B41-9CA0-1FD21FD7AD8A}" type="presOf" srcId="{C758D7C5-2CC5-462D-8027-7847B9932189}" destId="{D518E34F-3665-4C44-93CC-6EFEF1486D41}" srcOrd="1" destOrd="0" presId="urn:microsoft.com/office/officeart/2005/8/layout/radial5"/>
    <dgm:cxn modelId="{4559CEBF-938D-7C4E-9055-E45039B5FA62}" type="presOf" srcId="{C758D7C5-2CC5-462D-8027-7847B9932189}" destId="{11011EB1-731A-4105-B3E2-469EB693843C}" srcOrd="0" destOrd="0" presId="urn:microsoft.com/office/officeart/2005/8/layout/radial5"/>
    <dgm:cxn modelId="{25581EC5-B410-C04B-859C-31D007F5B52B}" type="presOf" srcId="{C8750B06-C210-4A5C-B6DD-C2FB3FA7D872}" destId="{8B0B7489-C276-4181-B1F8-4663784CC801}" srcOrd="1" destOrd="0" presId="urn:microsoft.com/office/officeart/2005/8/layout/radial5"/>
    <dgm:cxn modelId="{2B69BFD1-D658-4871-94B0-6694D7E07516}" srcId="{4E3A02F3-C945-42D9-8BF5-4BFDB97BC8CA}" destId="{8CC28219-D80C-4B5D-A51F-017DDB5A8227}" srcOrd="3" destOrd="0" parTransId="{619F29E4-2A67-43B2-AB5B-55C994BC6861}" sibTransId="{FC965096-8ED7-44B4-B868-99F96F5D17C7}"/>
    <dgm:cxn modelId="{43CD8FD5-96C2-DC46-8B21-09CDF48E7171}" type="presOf" srcId="{4E3A02F3-C945-42D9-8BF5-4BFDB97BC8CA}" destId="{6C96EE86-10FD-4D65-B2B4-D9485676FACB}" srcOrd="0" destOrd="0" presId="urn:microsoft.com/office/officeart/2005/8/layout/radial5"/>
    <dgm:cxn modelId="{EFC195E2-316E-4784-AAF1-2EE7FAEBD301}" srcId="{4E3A02F3-C945-42D9-8BF5-4BFDB97BC8CA}" destId="{49BC4BA4-42F9-412E-8298-7DB99B816398}" srcOrd="1" destOrd="0" parTransId="{C758D7C5-2CC5-462D-8027-7847B9932189}" sibTransId="{B0AAF874-864F-425B-8793-817712918E65}"/>
    <dgm:cxn modelId="{0DA682EC-9ACE-B645-864A-C684FC2E2388}" type="presOf" srcId="{30090DF5-1352-4E56-A0B2-4967B1104373}" destId="{B06C8242-AF38-469D-A29A-93703CD64026}" srcOrd="0" destOrd="0" presId="urn:microsoft.com/office/officeart/2005/8/layout/radial5"/>
    <dgm:cxn modelId="{DC3E5EF5-8E11-E045-AD73-B075D50D0610}" type="presOf" srcId="{3DBFE02D-6003-C14C-938D-EC8E2B3AF8C4}" destId="{44A4579B-3521-3842-8245-1695F8C57E6C}" srcOrd="1" destOrd="0" presId="urn:microsoft.com/office/officeart/2005/8/layout/radial5"/>
    <dgm:cxn modelId="{5DF830FE-17C4-B641-8A6E-57418823C70B}" type="presOf" srcId="{8CC28219-D80C-4B5D-A51F-017DDB5A8227}" destId="{3D550E66-318B-4A19-A9F9-567A266E842A}" srcOrd="0" destOrd="0" presId="urn:microsoft.com/office/officeart/2005/8/layout/radial5"/>
    <dgm:cxn modelId="{8DFB8FFF-0F8C-2E47-8092-399A532AC364}" type="presOf" srcId="{E9978471-627B-41BC-AFF2-200603E41104}" destId="{A29820D1-3015-4A23-BEA1-04B2006E873A}" srcOrd="0" destOrd="0" presId="urn:microsoft.com/office/officeart/2005/8/layout/radial5"/>
    <dgm:cxn modelId="{766BE6BE-6F71-7F46-9E1B-3E4512D11DDC}" type="presParOf" srcId="{B06C8242-AF38-469D-A29A-93703CD64026}" destId="{6C96EE86-10FD-4D65-B2B4-D9485676FACB}" srcOrd="0" destOrd="0" presId="urn:microsoft.com/office/officeart/2005/8/layout/radial5"/>
    <dgm:cxn modelId="{22766524-44D9-4040-8107-976B921E3BD8}" type="presParOf" srcId="{B06C8242-AF38-469D-A29A-93703CD64026}" destId="{DB63D3A7-1816-48C2-84D4-768C89717F1D}" srcOrd="1" destOrd="0" presId="urn:microsoft.com/office/officeart/2005/8/layout/radial5"/>
    <dgm:cxn modelId="{7ED7AD3F-167F-8A49-BC25-5C87A669B6FA}" type="presParOf" srcId="{DB63D3A7-1816-48C2-84D4-768C89717F1D}" destId="{38E5AB5C-2FC4-4824-8753-72C4C551F4DE}" srcOrd="0" destOrd="0" presId="urn:microsoft.com/office/officeart/2005/8/layout/radial5"/>
    <dgm:cxn modelId="{C7B76698-AAFD-7D41-9954-F9E904518A19}" type="presParOf" srcId="{B06C8242-AF38-469D-A29A-93703CD64026}" destId="{A29820D1-3015-4A23-BEA1-04B2006E873A}" srcOrd="2" destOrd="0" presId="urn:microsoft.com/office/officeart/2005/8/layout/radial5"/>
    <dgm:cxn modelId="{3B4ED1B0-0607-DF41-BFF9-52191C2917CD}" type="presParOf" srcId="{B06C8242-AF38-469D-A29A-93703CD64026}" destId="{11011EB1-731A-4105-B3E2-469EB693843C}" srcOrd="3" destOrd="0" presId="urn:microsoft.com/office/officeart/2005/8/layout/radial5"/>
    <dgm:cxn modelId="{D71426AD-CC9D-3542-8A2D-B7859D466EFF}" type="presParOf" srcId="{11011EB1-731A-4105-B3E2-469EB693843C}" destId="{D518E34F-3665-4C44-93CC-6EFEF1486D41}" srcOrd="0" destOrd="0" presId="urn:microsoft.com/office/officeart/2005/8/layout/radial5"/>
    <dgm:cxn modelId="{6546FE0E-9B92-F14F-84E0-547AD34577C0}" type="presParOf" srcId="{B06C8242-AF38-469D-A29A-93703CD64026}" destId="{1A9F691E-7E0B-4ACF-BE9C-E3AF55523CF5}" srcOrd="4" destOrd="0" presId="urn:microsoft.com/office/officeart/2005/8/layout/radial5"/>
    <dgm:cxn modelId="{FB210C95-331D-2A42-A285-324019D43B0E}" type="presParOf" srcId="{B06C8242-AF38-469D-A29A-93703CD64026}" destId="{63EC60EC-017E-4D70-84D1-5C8379EE660B}" srcOrd="5" destOrd="0" presId="urn:microsoft.com/office/officeart/2005/8/layout/radial5"/>
    <dgm:cxn modelId="{6777D3A8-28FC-D44E-85B9-FBE338FF1483}" type="presParOf" srcId="{63EC60EC-017E-4D70-84D1-5C8379EE660B}" destId="{C7189DA8-AA63-461E-BDF4-D906E795E5FE}" srcOrd="0" destOrd="0" presId="urn:microsoft.com/office/officeart/2005/8/layout/radial5"/>
    <dgm:cxn modelId="{C1863837-E10E-264E-879F-B9AEDDE53C94}" type="presParOf" srcId="{B06C8242-AF38-469D-A29A-93703CD64026}" destId="{87517ABB-522C-4985-ADF3-A07997C9B59A}" srcOrd="6" destOrd="0" presId="urn:microsoft.com/office/officeart/2005/8/layout/radial5"/>
    <dgm:cxn modelId="{1B302C92-17CA-AB45-953F-21AE9A73E495}" type="presParOf" srcId="{B06C8242-AF38-469D-A29A-93703CD64026}" destId="{685F8348-62FB-4E36-903D-60AE693D0883}" srcOrd="7" destOrd="0" presId="urn:microsoft.com/office/officeart/2005/8/layout/radial5"/>
    <dgm:cxn modelId="{29E62385-F217-264B-9207-04F139E9F0C4}" type="presParOf" srcId="{685F8348-62FB-4E36-903D-60AE693D0883}" destId="{4113D741-2D37-4680-AD9A-DFCA72F27660}" srcOrd="0" destOrd="0" presId="urn:microsoft.com/office/officeart/2005/8/layout/radial5"/>
    <dgm:cxn modelId="{3F374B6C-3B75-7C42-8212-F6B67B6F921D}" type="presParOf" srcId="{B06C8242-AF38-469D-A29A-93703CD64026}" destId="{3D550E66-318B-4A19-A9F9-567A266E842A}" srcOrd="8" destOrd="0" presId="urn:microsoft.com/office/officeart/2005/8/layout/radial5"/>
    <dgm:cxn modelId="{1BB9C6EB-CE22-1141-83DD-038E3B20FC06}" type="presParOf" srcId="{B06C8242-AF38-469D-A29A-93703CD64026}" destId="{8437B7CA-3F31-4AA4-A3C7-728D08FEF5BA}" srcOrd="9" destOrd="0" presId="urn:microsoft.com/office/officeart/2005/8/layout/radial5"/>
    <dgm:cxn modelId="{9CF66CE7-CBCF-D545-8820-11E5917C5B90}" type="presParOf" srcId="{8437B7CA-3F31-4AA4-A3C7-728D08FEF5BA}" destId="{8B0B7489-C276-4181-B1F8-4663784CC801}" srcOrd="0" destOrd="0" presId="urn:microsoft.com/office/officeart/2005/8/layout/radial5"/>
    <dgm:cxn modelId="{E19EBF47-C4E0-7545-9E0F-35483000A809}" type="presParOf" srcId="{B06C8242-AF38-469D-A29A-93703CD64026}" destId="{8610A778-8989-4FEF-BE29-94824B87B9FB}" srcOrd="10" destOrd="0" presId="urn:microsoft.com/office/officeart/2005/8/layout/radial5"/>
    <dgm:cxn modelId="{9E537C82-D6F8-E748-B6D4-D388FC4CA710}" type="presParOf" srcId="{B06C8242-AF38-469D-A29A-93703CD64026}" destId="{62682E4A-085D-C145-9932-89A89CEDBFA5}" srcOrd="11" destOrd="0" presId="urn:microsoft.com/office/officeart/2005/8/layout/radial5"/>
    <dgm:cxn modelId="{CEA2EC9E-6C2A-234D-A108-7CAB7564947E}" type="presParOf" srcId="{62682E4A-085D-C145-9932-89A89CEDBFA5}" destId="{44A4579B-3521-3842-8245-1695F8C57E6C}" srcOrd="0" destOrd="0" presId="urn:microsoft.com/office/officeart/2005/8/layout/radial5"/>
    <dgm:cxn modelId="{366BEE1B-BF5A-C94C-B288-6172814F5E32}" type="presParOf" srcId="{B06C8242-AF38-469D-A29A-93703CD64026}" destId="{BE3D9A4F-5B31-F643-87AE-E4C2C17301D6}"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98668-650A-41D9-9E3D-F2FE9A173DF3}" type="doc">
      <dgm:prSet loTypeId="urn:microsoft.com/office/officeart/2005/8/layout/vList4#1" loCatId="list" qsTypeId="urn:microsoft.com/office/officeart/2005/8/quickstyle/simple1#2" qsCatId="simple" csTypeId="urn:microsoft.com/office/officeart/2005/8/colors/colorful1#2" csCatId="colorful" phldr="1"/>
      <dgm:spPr/>
      <dgm:t>
        <a:bodyPr/>
        <a:lstStyle/>
        <a:p>
          <a:endParaRPr lang="fr-FR"/>
        </a:p>
      </dgm:t>
    </dgm:pt>
    <dgm:pt modelId="{751E1952-B63D-4C33-84BF-8B09E2C65753}">
      <dgm:prSet phldrT="[Texte]" custT="1"/>
      <dgm:spPr>
        <a:solidFill>
          <a:schemeClr val="accent2">
            <a:lumMod val="60000"/>
            <a:lumOff val="40000"/>
          </a:schemeClr>
        </a:solidFill>
      </dgm:spPr>
      <dgm:t>
        <a:bodyPr/>
        <a:lstStyle/>
        <a:p>
          <a:r>
            <a:rPr lang="fr-FR" sz="2000" b="1" dirty="0">
              <a:solidFill>
                <a:schemeClr val="tx1"/>
              </a:solidFill>
            </a:rPr>
            <a:t>Annonce du </a:t>
          </a:r>
          <a:r>
            <a:rPr lang="fr-FR" sz="2000" b="1" dirty="0" err="1">
              <a:solidFill>
                <a:schemeClr val="tx1"/>
              </a:solidFill>
            </a:rPr>
            <a:t>diagnotic</a:t>
          </a:r>
          <a:r>
            <a:rPr lang="fr-FR" sz="2000" b="1" dirty="0">
              <a:solidFill>
                <a:schemeClr val="tx1"/>
              </a:solidFill>
            </a:rPr>
            <a:t> </a:t>
          </a:r>
        </a:p>
        <a:p>
          <a:r>
            <a:rPr lang="fr-FR" sz="2000" b="1" dirty="0">
              <a:solidFill>
                <a:schemeClr val="tx1"/>
              </a:solidFill>
            </a:rPr>
            <a:t> </a:t>
          </a:r>
          <a:r>
            <a:rPr lang="fr-FR" sz="2000" dirty="0" err="1">
              <a:solidFill>
                <a:schemeClr val="tx1"/>
              </a:solidFill>
            </a:rPr>
            <a:t>Neuropediatre</a:t>
          </a:r>
          <a:r>
            <a:rPr lang="fr-FR" sz="2000" dirty="0">
              <a:solidFill>
                <a:schemeClr val="tx1"/>
              </a:solidFill>
            </a:rPr>
            <a:t>,  </a:t>
          </a:r>
          <a:r>
            <a:rPr lang="fr-FR" sz="2000" dirty="0" err="1">
              <a:solidFill>
                <a:schemeClr val="tx1"/>
              </a:solidFill>
            </a:rPr>
            <a:t>Geneticien</a:t>
          </a:r>
          <a:r>
            <a:rPr lang="fr-FR" sz="2000" dirty="0">
              <a:solidFill>
                <a:schemeClr val="tx1"/>
              </a:solidFill>
            </a:rPr>
            <a:t>, P</a:t>
          </a:r>
          <a:r>
            <a:rPr lang="en-US" sz="2000" dirty="0" err="1">
              <a:solidFill>
                <a:schemeClr val="tx1"/>
              </a:solidFill>
            </a:rPr>
            <a:t>sychologue</a:t>
          </a:r>
          <a:r>
            <a:rPr lang="en-US" sz="2000" dirty="0">
              <a:solidFill>
                <a:schemeClr val="tx1"/>
              </a:solidFill>
            </a:rPr>
            <a:t>  et </a:t>
          </a:r>
          <a:r>
            <a:rPr lang="en-US" sz="2000" dirty="0" err="1">
              <a:solidFill>
                <a:schemeClr val="tx1"/>
              </a:solidFill>
            </a:rPr>
            <a:t>l’association</a:t>
          </a:r>
          <a:r>
            <a:rPr lang="en-US" sz="2000" dirty="0">
              <a:solidFill>
                <a:schemeClr val="tx1"/>
              </a:solidFill>
            </a:rPr>
            <a:t> de </a:t>
          </a:r>
          <a:r>
            <a:rPr lang="en-US" sz="2000" dirty="0" err="1">
              <a:solidFill>
                <a:schemeClr val="tx1"/>
              </a:solidFill>
            </a:rPr>
            <a:t>familles</a:t>
          </a:r>
          <a:endParaRPr lang="fr-FR" sz="2000" dirty="0">
            <a:solidFill>
              <a:schemeClr val="tx1"/>
            </a:solidFill>
          </a:endParaRPr>
        </a:p>
      </dgm:t>
    </dgm:pt>
    <dgm:pt modelId="{2FEE9B27-96A7-40C9-8D6E-1FAF2CAA1583}" type="parTrans" cxnId="{47825092-D39A-49AE-AF92-E51B38E693F9}">
      <dgm:prSet/>
      <dgm:spPr/>
      <dgm:t>
        <a:bodyPr/>
        <a:lstStyle/>
        <a:p>
          <a:endParaRPr lang="fr-FR"/>
        </a:p>
      </dgm:t>
    </dgm:pt>
    <dgm:pt modelId="{704C0D78-3671-46C6-856B-08431069154C}" type="sibTrans" cxnId="{47825092-D39A-49AE-AF92-E51B38E693F9}">
      <dgm:prSet/>
      <dgm:spPr/>
      <dgm:t>
        <a:bodyPr/>
        <a:lstStyle/>
        <a:p>
          <a:endParaRPr lang="fr-FR"/>
        </a:p>
      </dgm:t>
    </dgm:pt>
    <dgm:pt modelId="{7E5006F6-548C-493B-BCF5-887A37C3E629}">
      <dgm:prSet phldrT="[Texte]" custT="1"/>
      <dgm:spPr>
        <a:solidFill>
          <a:schemeClr val="accent3">
            <a:lumMod val="60000"/>
            <a:lumOff val="40000"/>
          </a:schemeClr>
        </a:solidFill>
      </dgm:spPr>
      <dgm:t>
        <a:bodyPr/>
        <a:lstStyle/>
        <a:p>
          <a:r>
            <a:rPr lang="fr-FR" sz="2000" b="1" dirty="0">
              <a:solidFill>
                <a:schemeClr val="tx1"/>
              </a:solidFill>
            </a:rPr>
            <a:t>Evaluation Pré-chirurgicale (scoliose) </a:t>
          </a:r>
        </a:p>
        <a:p>
          <a:r>
            <a:rPr lang="fr-FR" sz="2000" dirty="0" err="1">
              <a:solidFill>
                <a:schemeClr val="tx1"/>
              </a:solidFill>
            </a:rPr>
            <a:t>Neuropédiatre</a:t>
          </a:r>
          <a:r>
            <a:rPr lang="fr-FR" sz="2000" dirty="0">
              <a:solidFill>
                <a:schemeClr val="tx1"/>
              </a:solidFill>
            </a:rPr>
            <a:t>, MPR, Orthopédiste, </a:t>
          </a:r>
          <a:r>
            <a:rPr lang="fr-FR" sz="2000" dirty="0" err="1">
              <a:solidFill>
                <a:schemeClr val="tx1"/>
              </a:solidFill>
            </a:rPr>
            <a:t>GastroEnterologie</a:t>
          </a:r>
          <a:r>
            <a:rPr lang="fr-FR" sz="2000" dirty="0">
              <a:solidFill>
                <a:schemeClr val="tx1"/>
              </a:solidFill>
            </a:rPr>
            <a:t>-Nutrition, Pneumo-Réanimation</a:t>
          </a:r>
        </a:p>
      </dgm:t>
    </dgm:pt>
    <dgm:pt modelId="{3BB42E79-8782-4901-BF54-5A8DC6F06788}" type="parTrans" cxnId="{6DA43565-03B9-4058-AD1C-AC1FEBB33BC5}">
      <dgm:prSet/>
      <dgm:spPr/>
      <dgm:t>
        <a:bodyPr/>
        <a:lstStyle/>
        <a:p>
          <a:endParaRPr lang="fr-FR"/>
        </a:p>
      </dgm:t>
    </dgm:pt>
    <dgm:pt modelId="{959866DE-5D3A-46D6-B523-24C22F8B4636}" type="sibTrans" cxnId="{6DA43565-03B9-4058-AD1C-AC1FEBB33BC5}">
      <dgm:prSet/>
      <dgm:spPr/>
      <dgm:t>
        <a:bodyPr/>
        <a:lstStyle/>
        <a:p>
          <a:endParaRPr lang="fr-FR"/>
        </a:p>
      </dgm:t>
    </dgm:pt>
    <dgm:pt modelId="{70C705A2-B033-44DD-8C08-F7ED6AC04E4F}">
      <dgm:prSet phldrT="[Texte]" custT="1"/>
      <dgm:spPr/>
      <dgm:t>
        <a:bodyPr/>
        <a:lstStyle/>
        <a:p>
          <a:r>
            <a:rPr lang="fr-FR" sz="2000" b="1" dirty="0">
              <a:solidFill>
                <a:schemeClr val="tx1"/>
              </a:solidFill>
            </a:rPr>
            <a:t>Trouble de l’oralité et Dénutrition</a:t>
          </a:r>
        </a:p>
        <a:p>
          <a:r>
            <a:rPr lang="fr-FR" sz="2000" dirty="0">
              <a:solidFill>
                <a:schemeClr val="tx1"/>
              </a:solidFill>
            </a:rPr>
            <a:t> </a:t>
          </a:r>
          <a:r>
            <a:rPr lang="fr-FR" sz="2000" dirty="0" err="1">
              <a:solidFill>
                <a:schemeClr val="tx1"/>
              </a:solidFill>
            </a:rPr>
            <a:t>Neuropédiatre</a:t>
          </a:r>
          <a:r>
            <a:rPr lang="fr-FR" sz="2000" dirty="0">
              <a:solidFill>
                <a:schemeClr val="tx1"/>
              </a:solidFill>
            </a:rPr>
            <a:t>, </a:t>
          </a:r>
          <a:r>
            <a:rPr lang="fr-FR" sz="2000" dirty="0" err="1">
              <a:solidFill>
                <a:schemeClr val="tx1"/>
              </a:solidFill>
            </a:rPr>
            <a:t>GastroEnterologie</a:t>
          </a:r>
          <a:r>
            <a:rPr lang="fr-FR" sz="2000" dirty="0">
              <a:solidFill>
                <a:schemeClr val="tx1"/>
              </a:solidFill>
            </a:rPr>
            <a:t>-Nutrition, </a:t>
          </a:r>
          <a:r>
            <a:rPr lang="fr-FR" sz="2000" dirty="0" err="1">
              <a:solidFill>
                <a:schemeClr val="tx1"/>
              </a:solidFill>
            </a:rPr>
            <a:t>Diet</a:t>
          </a:r>
          <a:r>
            <a:rPr lang="fr-FR" sz="2000" dirty="0">
              <a:solidFill>
                <a:schemeClr val="tx1"/>
              </a:solidFill>
            </a:rPr>
            <a:t>.</a:t>
          </a:r>
        </a:p>
      </dgm:t>
    </dgm:pt>
    <dgm:pt modelId="{07337C10-85DC-4AEE-BDBC-752C013FF431}" type="parTrans" cxnId="{8DDBF74E-7B53-4566-9BD9-6AC3EBDF3171}">
      <dgm:prSet/>
      <dgm:spPr/>
      <dgm:t>
        <a:bodyPr/>
        <a:lstStyle/>
        <a:p>
          <a:endParaRPr lang="fr-FR"/>
        </a:p>
      </dgm:t>
    </dgm:pt>
    <dgm:pt modelId="{E8246F57-38DE-49CF-B9B8-A2E5EEEC2909}" type="sibTrans" cxnId="{8DDBF74E-7B53-4566-9BD9-6AC3EBDF3171}">
      <dgm:prSet/>
      <dgm:spPr/>
      <dgm:t>
        <a:bodyPr/>
        <a:lstStyle/>
        <a:p>
          <a:endParaRPr lang="fr-FR"/>
        </a:p>
      </dgm:t>
    </dgm:pt>
    <dgm:pt modelId="{315995A6-C5B0-4F4F-A6DC-67562E79A0C5}">
      <dgm:prSet phldrT="[Texte]" custT="1"/>
      <dgm:spPr>
        <a:solidFill>
          <a:schemeClr val="accent2">
            <a:lumMod val="60000"/>
            <a:lumOff val="40000"/>
          </a:schemeClr>
        </a:solidFill>
      </dgm:spPr>
      <dgm:t>
        <a:bodyPr/>
        <a:lstStyle/>
        <a:p>
          <a:endParaRPr lang="fr-FR" sz="2000" dirty="0"/>
        </a:p>
      </dgm:t>
    </dgm:pt>
    <dgm:pt modelId="{D910A3AC-6C62-45D9-9204-D2503E55D733}" type="parTrans" cxnId="{43620C5E-D00C-4706-9B8E-B7D7B6F0252B}">
      <dgm:prSet/>
      <dgm:spPr/>
      <dgm:t>
        <a:bodyPr/>
        <a:lstStyle/>
        <a:p>
          <a:endParaRPr lang="fr-FR"/>
        </a:p>
      </dgm:t>
    </dgm:pt>
    <dgm:pt modelId="{02195CD6-2E37-45C9-BFA2-5DE719E888F5}" type="sibTrans" cxnId="{43620C5E-D00C-4706-9B8E-B7D7B6F0252B}">
      <dgm:prSet/>
      <dgm:spPr/>
      <dgm:t>
        <a:bodyPr/>
        <a:lstStyle/>
        <a:p>
          <a:endParaRPr lang="fr-FR"/>
        </a:p>
      </dgm:t>
    </dgm:pt>
    <dgm:pt modelId="{1E16FDDD-FA62-43D4-96D7-8FCEA113CE69}">
      <dgm:prSet phldrT="[Texte]" custT="1"/>
      <dgm:spPr/>
      <dgm:t>
        <a:bodyPr/>
        <a:lstStyle/>
        <a:p>
          <a:r>
            <a:rPr lang="en-US" sz="2000" b="1" dirty="0" err="1">
              <a:solidFill>
                <a:schemeClr val="tx1"/>
              </a:solidFill>
            </a:rPr>
            <a:t>Stéréotypies</a:t>
          </a:r>
          <a:r>
            <a:rPr lang="en-US" sz="2000" b="1" dirty="0">
              <a:solidFill>
                <a:schemeClr val="tx1"/>
              </a:solidFill>
            </a:rPr>
            <a:t>, troubles du </a:t>
          </a:r>
          <a:r>
            <a:rPr lang="en-US" sz="2000" b="1" dirty="0" err="1">
              <a:solidFill>
                <a:schemeClr val="tx1"/>
              </a:solidFill>
            </a:rPr>
            <a:t>sommeil</a:t>
          </a:r>
          <a:r>
            <a:rPr lang="en-US" sz="2000" b="1" dirty="0">
              <a:solidFill>
                <a:schemeClr val="tx1"/>
              </a:solidFill>
            </a:rPr>
            <a:t> et communication</a:t>
          </a:r>
          <a:endParaRPr lang="fr-FR" sz="2000" b="1" dirty="0">
            <a:solidFill>
              <a:schemeClr val="tx1"/>
            </a:solidFill>
          </a:endParaRPr>
        </a:p>
        <a:p>
          <a:r>
            <a:rPr lang="fr-FR" sz="2000" dirty="0">
              <a:solidFill>
                <a:schemeClr val="tx1"/>
              </a:solidFill>
            </a:rPr>
            <a:t> </a:t>
          </a:r>
          <a:r>
            <a:rPr lang="fr-FR" sz="2000" dirty="0" err="1">
              <a:solidFill>
                <a:schemeClr val="tx1"/>
              </a:solidFill>
            </a:rPr>
            <a:t>Neuropédiatre</a:t>
          </a:r>
          <a:r>
            <a:rPr lang="fr-FR" sz="2000" dirty="0">
              <a:solidFill>
                <a:schemeClr val="tx1"/>
              </a:solidFill>
            </a:rPr>
            <a:t>, Psychiatre, Psychologue, Pneumo</a:t>
          </a:r>
        </a:p>
      </dgm:t>
    </dgm:pt>
    <dgm:pt modelId="{D429DA1A-7EB4-4F5B-A93E-8898FF3312D5}" type="parTrans" cxnId="{EA0DC6DB-51B8-452A-BE79-DCEB02C879FF}">
      <dgm:prSet/>
      <dgm:spPr/>
      <dgm:t>
        <a:bodyPr/>
        <a:lstStyle/>
        <a:p>
          <a:endParaRPr lang="fr-FR"/>
        </a:p>
      </dgm:t>
    </dgm:pt>
    <dgm:pt modelId="{188CECE5-CA69-4373-966C-55A41F70703F}" type="sibTrans" cxnId="{EA0DC6DB-51B8-452A-BE79-DCEB02C879FF}">
      <dgm:prSet/>
      <dgm:spPr/>
      <dgm:t>
        <a:bodyPr/>
        <a:lstStyle/>
        <a:p>
          <a:endParaRPr lang="fr-FR"/>
        </a:p>
      </dgm:t>
    </dgm:pt>
    <dgm:pt modelId="{BCDCC6D1-2A52-4564-A558-365BE139EE48}" type="pres">
      <dgm:prSet presAssocID="{AA198668-650A-41D9-9E3D-F2FE9A173DF3}" presName="linear" presStyleCnt="0">
        <dgm:presLayoutVars>
          <dgm:dir/>
          <dgm:resizeHandles val="exact"/>
        </dgm:presLayoutVars>
      </dgm:prSet>
      <dgm:spPr/>
    </dgm:pt>
    <dgm:pt modelId="{B1B1D7B5-9310-49A6-AE6F-68D28CAB4C09}" type="pres">
      <dgm:prSet presAssocID="{751E1952-B63D-4C33-84BF-8B09E2C65753}" presName="comp" presStyleCnt="0"/>
      <dgm:spPr/>
    </dgm:pt>
    <dgm:pt modelId="{DBCE0943-BB63-46DE-AB73-88630DF4FBC6}" type="pres">
      <dgm:prSet presAssocID="{751E1952-B63D-4C33-84BF-8B09E2C65753}" presName="box" presStyleLbl="node1" presStyleIdx="0" presStyleCnt="4" custAng="0"/>
      <dgm:spPr/>
    </dgm:pt>
    <dgm:pt modelId="{E2FB7A94-5F99-44CD-92B3-528B85EF7D27}" type="pres">
      <dgm:prSet presAssocID="{751E1952-B63D-4C33-84BF-8B09E2C65753}" presName="img" presStyleLbl="fgImgPlace1" presStyleIdx="0" presStyleCnt="4" custScaleX="105602" custScaleY="121802" custLinFactNeighborX="-3590" custLinFactNeighborY="-1599"/>
      <dgm:spPr>
        <a:blipFill rotWithShape="0">
          <a:blip xmlns:r="http://schemas.openxmlformats.org/officeDocument/2006/relationships" r:embed="rId1"/>
          <a:stretch>
            <a:fillRect/>
          </a:stretch>
        </a:blipFill>
      </dgm:spPr>
    </dgm:pt>
    <dgm:pt modelId="{5D1BEFFE-D2F6-4BF5-8113-75D0C7D31AA7}" type="pres">
      <dgm:prSet presAssocID="{751E1952-B63D-4C33-84BF-8B09E2C65753}" presName="text" presStyleLbl="node1" presStyleIdx="0" presStyleCnt="4">
        <dgm:presLayoutVars>
          <dgm:bulletEnabled val="1"/>
        </dgm:presLayoutVars>
      </dgm:prSet>
      <dgm:spPr/>
    </dgm:pt>
    <dgm:pt modelId="{E08D9244-D082-4770-8024-00CE647DC9D5}" type="pres">
      <dgm:prSet presAssocID="{704C0D78-3671-46C6-856B-08431069154C}" presName="spacer" presStyleCnt="0"/>
      <dgm:spPr/>
    </dgm:pt>
    <dgm:pt modelId="{15E79067-71F3-4199-A78B-ED707385A5D2}" type="pres">
      <dgm:prSet presAssocID="{7E5006F6-548C-493B-BCF5-887A37C3E629}" presName="comp" presStyleCnt="0"/>
      <dgm:spPr/>
    </dgm:pt>
    <dgm:pt modelId="{BE443C13-A1AD-4BD2-85C8-52EFF3C0CF24}" type="pres">
      <dgm:prSet presAssocID="{7E5006F6-548C-493B-BCF5-887A37C3E629}" presName="box" presStyleLbl="node1" presStyleIdx="1" presStyleCnt="4"/>
      <dgm:spPr/>
    </dgm:pt>
    <dgm:pt modelId="{EB8FFD63-87A6-4DAD-A4E3-550E8B6777CC}" type="pres">
      <dgm:prSet presAssocID="{7E5006F6-548C-493B-BCF5-887A37C3E629}" presName="img" presStyleLbl="fgImgPlace1" presStyleIdx="1" presStyleCnt="4" custScaleX="105965" custScaleY="122472" custLinFactNeighborX="-4375" custLinFactNeighborY="-4537"/>
      <dgm:spPr>
        <a:blipFill rotWithShape="0">
          <a:blip xmlns:r="http://schemas.openxmlformats.org/officeDocument/2006/relationships" r:embed="rId2"/>
          <a:stretch>
            <a:fillRect/>
          </a:stretch>
        </a:blipFill>
      </dgm:spPr>
    </dgm:pt>
    <dgm:pt modelId="{2B40D820-6CDD-4B8C-A071-0EBEE7634B7E}" type="pres">
      <dgm:prSet presAssocID="{7E5006F6-548C-493B-BCF5-887A37C3E629}" presName="text" presStyleLbl="node1" presStyleIdx="1" presStyleCnt="4">
        <dgm:presLayoutVars>
          <dgm:bulletEnabled val="1"/>
        </dgm:presLayoutVars>
      </dgm:prSet>
      <dgm:spPr/>
    </dgm:pt>
    <dgm:pt modelId="{ECE9BA05-B42F-4661-9EF2-C905BD162368}" type="pres">
      <dgm:prSet presAssocID="{959866DE-5D3A-46D6-B523-24C22F8B4636}" presName="spacer" presStyleCnt="0"/>
      <dgm:spPr/>
    </dgm:pt>
    <dgm:pt modelId="{19AD1AB5-955C-4D52-98E1-2CC8DC3BE151}" type="pres">
      <dgm:prSet presAssocID="{70C705A2-B033-44DD-8C08-F7ED6AC04E4F}" presName="comp" presStyleCnt="0"/>
      <dgm:spPr/>
    </dgm:pt>
    <dgm:pt modelId="{1F735AD3-476E-4389-85A2-CDFB82234833}" type="pres">
      <dgm:prSet presAssocID="{70C705A2-B033-44DD-8C08-F7ED6AC04E4F}" presName="box" presStyleLbl="node1" presStyleIdx="2" presStyleCnt="4" custLinFactNeighborY="-950"/>
      <dgm:spPr/>
    </dgm:pt>
    <dgm:pt modelId="{1CC597E0-649C-49E6-98B2-7E5840C9569B}" type="pres">
      <dgm:prSet presAssocID="{70C705A2-B033-44DD-8C08-F7ED6AC04E4F}" presName="img" presStyleLbl="fgImgPlace1" presStyleIdx="2" presStyleCnt="4" custScaleX="83747" custLinFactNeighborX="2359" custLinFactNeighborY="-5131"/>
      <dgm:spPr>
        <a:blipFill rotWithShape="0">
          <a:blip xmlns:r="http://schemas.openxmlformats.org/officeDocument/2006/relationships" r:embed="rId3"/>
          <a:stretch>
            <a:fillRect/>
          </a:stretch>
        </a:blipFill>
      </dgm:spPr>
    </dgm:pt>
    <dgm:pt modelId="{A2C56186-FE28-46CE-8D5B-F76D236A66F0}" type="pres">
      <dgm:prSet presAssocID="{70C705A2-B033-44DD-8C08-F7ED6AC04E4F}" presName="text" presStyleLbl="node1" presStyleIdx="2" presStyleCnt="4">
        <dgm:presLayoutVars>
          <dgm:bulletEnabled val="1"/>
        </dgm:presLayoutVars>
      </dgm:prSet>
      <dgm:spPr/>
    </dgm:pt>
    <dgm:pt modelId="{08BE7C9C-503F-4C62-AD79-4AAB2C181419}" type="pres">
      <dgm:prSet presAssocID="{E8246F57-38DE-49CF-B9B8-A2E5EEEC2909}" presName="spacer" presStyleCnt="0"/>
      <dgm:spPr/>
    </dgm:pt>
    <dgm:pt modelId="{0B8CD662-D9F5-470B-8285-FD9A8223283A}" type="pres">
      <dgm:prSet presAssocID="{1E16FDDD-FA62-43D4-96D7-8FCEA113CE69}" presName="comp" presStyleCnt="0"/>
      <dgm:spPr/>
    </dgm:pt>
    <dgm:pt modelId="{5892602F-A24C-4F0F-BAA1-372B4EC977F5}" type="pres">
      <dgm:prSet presAssocID="{1E16FDDD-FA62-43D4-96D7-8FCEA113CE69}" presName="box" presStyleLbl="node1" presStyleIdx="3" presStyleCnt="4"/>
      <dgm:spPr/>
    </dgm:pt>
    <dgm:pt modelId="{4C3EAE38-FC99-4C02-834D-692D9939CCBF}" type="pres">
      <dgm:prSet presAssocID="{1E16FDDD-FA62-43D4-96D7-8FCEA113CE69}" presName="img" presStyleLbl="fgImgPlace1" presStyleIdx="3" presStyleCnt="4" custScaleX="106072" custScaleY="129653" custLinFactNeighborX="-3301" custLinFactNeighborY="-6930"/>
      <dgm:spPr>
        <a:blipFill rotWithShape="0">
          <a:blip xmlns:r="http://schemas.openxmlformats.org/officeDocument/2006/relationships" r:embed="rId4"/>
          <a:stretch>
            <a:fillRect/>
          </a:stretch>
        </a:blipFill>
      </dgm:spPr>
    </dgm:pt>
    <dgm:pt modelId="{293D1920-6DCA-4624-BF8D-F1EC3AD7EBD5}" type="pres">
      <dgm:prSet presAssocID="{1E16FDDD-FA62-43D4-96D7-8FCEA113CE69}" presName="text" presStyleLbl="node1" presStyleIdx="3" presStyleCnt="4">
        <dgm:presLayoutVars>
          <dgm:bulletEnabled val="1"/>
        </dgm:presLayoutVars>
      </dgm:prSet>
      <dgm:spPr/>
    </dgm:pt>
  </dgm:ptLst>
  <dgm:cxnLst>
    <dgm:cxn modelId="{CFFDA51A-E3EF-A346-990B-F31BEB0F80FE}" type="presOf" srcId="{7E5006F6-548C-493B-BCF5-887A37C3E629}" destId="{BE443C13-A1AD-4BD2-85C8-52EFF3C0CF24}" srcOrd="0" destOrd="0" presId="urn:microsoft.com/office/officeart/2005/8/layout/vList4#1"/>
    <dgm:cxn modelId="{6F808A31-4E43-D149-9C4B-9BD8DBCE3BDE}" type="presOf" srcId="{315995A6-C5B0-4F4F-A6DC-67562E79A0C5}" destId="{DBCE0943-BB63-46DE-AB73-88630DF4FBC6}" srcOrd="0" destOrd="1" presId="urn:microsoft.com/office/officeart/2005/8/layout/vList4#1"/>
    <dgm:cxn modelId="{8DDBF74E-7B53-4566-9BD9-6AC3EBDF3171}" srcId="{AA198668-650A-41D9-9E3D-F2FE9A173DF3}" destId="{70C705A2-B033-44DD-8C08-F7ED6AC04E4F}" srcOrd="2" destOrd="0" parTransId="{07337C10-85DC-4AEE-BDBC-752C013FF431}" sibTransId="{E8246F57-38DE-49CF-B9B8-A2E5EEEC2909}"/>
    <dgm:cxn modelId="{43620C5E-D00C-4706-9B8E-B7D7B6F0252B}" srcId="{751E1952-B63D-4C33-84BF-8B09E2C65753}" destId="{315995A6-C5B0-4F4F-A6DC-67562E79A0C5}" srcOrd="0" destOrd="0" parTransId="{D910A3AC-6C62-45D9-9204-D2503E55D733}" sibTransId="{02195CD6-2E37-45C9-BFA2-5DE719E888F5}"/>
    <dgm:cxn modelId="{6DA43565-03B9-4058-AD1C-AC1FEBB33BC5}" srcId="{AA198668-650A-41D9-9E3D-F2FE9A173DF3}" destId="{7E5006F6-548C-493B-BCF5-887A37C3E629}" srcOrd="1" destOrd="0" parTransId="{3BB42E79-8782-4901-BF54-5A8DC6F06788}" sibTransId="{959866DE-5D3A-46D6-B523-24C22F8B4636}"/>
    <dgm:cxn modelId="{BC787985-596F-3C40-B672-1FB8E37D629D}" type="presOf" srcId="{1E16FDDD-FA62-43D4-96D7-8FCEA113CE69}" destId="{5892602F-A24C-4F0F-BAA1-372B4EC977F5}" srcOrd="0" destOrd="0" presId="urn:microsoft.com/office/officeart/2005/8/layout/vList4#1"/>
    <dgm:cxn modelId="{75F0298D-897A-514D-BE7B-9A4C1F3FA682}" type="presOf" srcId="{70C705A2-B033-44DD-8C08-F7ED6AC04E4F}" destId="{A2C56186-FE28-46CE-8D5B-F76D236A66F0}" srcOrd="1" destOrd="0" presId="urn:microsoft.com/office/officeart/2005/8/layout/vList4#1"/>
    <dgm:cxn modelId="{47825092-D39A-49AE-AF92-E51B38E693F9}" srcId="{AA198668-650A-41D9-9E3D-F2FE9A173DF3}" destId="{751E1952-B63D-4C33-84BF-8B09E2C65753}" srcOrd="0" destOrd="0" parTransId="{2FEE9B27-96A7-40C9-8D6E-1FAF2CAA1583}" sibTransId="{704C0D78-3671-46C6-856B-08431069154C}"/>
    <dgm:cxn modelId="{BA56DDA8-1D32-394E-A0F9-2FEEFE236DD9}" type="presOf" srcId="{315995A6-C5B0-4F4F-A6DC-67562E79A0C5}" destId="{5D1BEFFE-D2F6-4BF5-8113-75D0C7D31AA7}" srcOrd="1" destOrd="1" presId="urn:microsoft.com/office/officeart/2005/8/layout/vList4#1"/>
    <dgm:cxn modelId="{5934EDAE-0E4B-AB48-9F63-E018844C9688}" type="presOf" srcId="{7E5006F6-548C-493B-BCF5-887A37C3E629}" destId="{2B40D820-6CDD-4B8C-A071-0EBEE7634B7E}" srcOrd="1" destOrd="0" presId="urn:microsoft.com/office/officeart/2005/8/layout/vList4#1"/>
    <dgm:cxn modelId="{11168FB2-0B77-394B-AC62-C8615E470394}" type="presOf" srcId="{751E1952-B63D-4C33-84BF-8B09E2C65753}" destId="{5D1BEFFE-D2F6-4BF5-8113-75D0C7D31AA7}" srcOrd="1" destOrd="0" presId="urn:microsoft.com/office/officeart/2005/8/layout/vList4#1"/>
    <dgm:cxn modelId="{993605D5-A3BB-3343-8520-A13D6656DA64}" type="presOf" srcId="{1E16FDDD-FA62-43D4-96D7-8FCEA113CE69}" destId="{293D1920-6DCA-4624-BF8D-F1EC3AD7EBD5}" srcOrd="1" destOrd="0" presId="urn:microsoft.com/office/officeart/2005/8/layout/vList4#1"/>
    <dgm:cxn modelId="{0BB031DB-9DEE-7645-944B-29EC2C142395}" type="presOf" srcId="{751E1952-B63D-4C33-84BF-8B09E2C65753}" destId="{DBCE0943-BB63-46DE-AB73-88630DF4FBC6}" srcOrd="0" destOrd="0" presId="urn:microsoft.com/office/officeart/2005/8/layout/vList4#1"/>
    <dgm:cxn modelId="{EA0DC6DB-51B8-452A-BE79-DCEB02C879FF}" srcId="{AA198668-650A-41D9-9E3D-F2FE9A173DF3}" destId="{1E16FDDD-FA62-43D4-96D7-8FCEA113CE69}" srcOrd="3" destOrd="0" parTransId="{D429DA1A-7EB4-4F5B-A93E-8898FF3312D5}" sibTransId="{188CECE5-CA69-4373-966C-55A41F70703F}"/>
    <dgm:cxn modelId="{3B36E2E7-A305-B141-AC98-7F9BA5A9B921}" type="presOf" srcId="{AA198668-650A-41D9-9E3D-F2FE9A173DF3}" destId="{BCDCC6D1-2A52-4564-A558-365BE139EE48}" srcOrd="0" destOrd="0" presId="urn:microsoft.com/office/officeart/2005/8/layout/vList4#1"/>
    <dgm:cxn modelId="{37B9BAFC-9EC1-8B41-A87D-35D587EE293F}" type="presOf" srcId="{70C705A2-B033-44DD-8C08-F7ED6AC04E4F}" destId="{1F735AD3-476E-4389-85A2-CDFB82234833}" srcOrd="0" destOrd="0" presId="urn:microsoft.com/office/officeart/2005/8/layout/vList4#1"/>
    <dgm:cxn modelId="{F9B545A0-C096-4A4A-B3D4-743B7F210C3A}" type="presParOf" srcId="{BCDCC6D1-2A52-4564-A558-365BE139EE48}" destId="{B1B1D7B5-9310-49A6-AE6F-68D28CAB4C09}" srcOrd="0" destOrd="0" presId="urn:microsoft.com/office/officeart/2005/8/layout/vList4#1"/>
    <dgm:cxn modelId="{796B6FE8-27D7-824C-8744-26995D5CAB04}" type="presParOf" srcId="{B1B1D7B5-9310-49A6-AE6F-68D28CAB4C09}" destId="{DBCE0943-BB63-46DE-AB73-88630DF4FBC6}" srcOrd="0" destOrd="0" presId="urn:microsoft.com/office/officeart/2005/8/layout/vList4#1"/>
    <dgm:cxn modelId="{D9AA1F7E-E465-1646-8746-02FD9DC748B9}" type="presParOf" srcId="{B1B1D7B5-9310-49A6-AE6F-68D28CAB4C09}" destId="{E2FB7A94-5F99-44CD-92B3-528B85EF7D27}" srcOrd="1" destOrd="0" presId="urn:microsoft.com/office/officeart/2005/8/layout/vList4#1"/>
    <dgm:cxn modelId="{49EE6C8B-9A5C-2645-AC1B-2AC40EC40FF9}" type="presParOf" srcId="{B1B1D7B5-9310-49A6-AE6F-68D28CAB4C09}" destId="{5D1BEFFE-D2F6-4BF5-8113-75D0C7D31AA7}" srcOrd="2" destOrd="0" presId="urn:microsoft.com/office/officeart/2005/8/layout/vList4#1"/>
    <dgm:cxn modelId="{FBA217D5-A715-014F-B703-630FDC446EA2}" type="presParOf" srcId="{BCDCC6D1-2A52-4564-A558-365BE139EE48}" destId="{E08D9244-D082-4770-8024-00CE647DC9D5}" srcOrd="1" destOrd="0" presId="urn:microsoft.com/office/officeart/2005/8/layout/vList4#1"/>
    <dgm:cxn modelId="{C982FE10-4364-B840-9F7E-8241AB6785E0}" type="presParOf" srcId="{BCDCC6D1-2A52-4564-A558-365BE139EE48}" destId="{15E79067-71F3-4199-A78B-ED707385A5D2}" srcOrd="2" destOrd="0" presId="urn:microsoft.com/office/officeart/2005/8/layout/vList4#1"/>
    <dgm:cxn modelId="{DF189F71-EBCC-3643-ACE8-16155F6BDEAA}" type="presParOf" srcId="{15E79067-71F3-4199-A78B-ED707385A5D2}" destId="{BE443C13-A1AD-4BD2-85C8-52EFF3C0CF24}" srcOrd="0" destOrd="0" presId="urn:microsoft.com/office/officeart/2005/8/layout/vList4#1"/>
    <dgm:cxn modelId="{58F40326-60D6-CF4F-9807-7559ECE38DED}" type="presParOf" srcId="{15E79067-71F3-4199-A78B-ED707385A5D2}" destId="{EB8FFD63-87A6-4DAD-A4E3-550E8B6777CC}" srcOrd="1" destOrd="0" presId="urn:microsoft.com/office/officeart/2005/8/layout/vList4#1"/>
    <dgm:cxn modelId="{580F7074-DCE6-0943-A9AD-E92573D27191}" type="presParOf" srcId="{15E79067-71F3-4199-A78B-ED707385A5D2}" destId="{2B40D820-6CDD-4B8C-A071-0EBEE7634B7E}" srcOrd="2" destOrd="0" presId="urn:microsoft.com/office/officeart/2005/8/layout/vList4#1"/>
    <dgm:cxn modelId="{7A38CEBD-E62F-B44E-BD8F-827A8C3A1CEF}" type="presParOf" srcId="{BCDCC6D1-2A52-4564-A558-365BE139EE48}" destId="{ECE9BA05-B42F-4661-9EF2-C905BD162368}" srcOrd="3" destOrd="0" presId="urn:microsoft.com/office/officeart/2005/8/layout/vList4#1"/>
    <dgm:cxn modelId="{7BBABFDB-C37C-B745-A5EB-DF8824535280}" type="presParOf" srcId="{BCDCC6D1-2A52-4564-A558-365BE139EE48}" destId="{19AD1AB5-955C-4D52-98E1-2CC8DC3BE151}" srcOrd="4" destOrd="0" presId="urn:microsoft.com/office/officeart/2005/8/layout/vList4#1"/>
    <dgm:cxn modelId="{D8A1077C-95D9-9E47-B4BF-E649348B3881}" type="presParOf" srcId="{19AD1AB5-955C-4D52-98E1-2CC8DC3BE151}" destId="{1F735AD3-476E-4389-85A2-CDFB82234833}" srcOrd="0" destOrd="0" presId="urn:microsoft.com/office/officeart/2005/8/layout/vList4#1"/>
    <dgm:cxn modelId="{C191D9D4-3525-394A-98B6-5A4B60386024}" type="presParOf" srcId="{19AD1AB5-955C-4D52-98E1-2CC8DC3BE151}" destId="{1CC597E0-649C-49E6-98B2-7E5840C9569B}" srcOrd="1" destOrd="0" presId="urn:microsoft.com/office/officeart/2005/8/layout/vList4#1"/>
    <dgm:cxn modelId="{B38BF0F0-0094-CC46-816A-58AAD5A89F72}" type="presParOf" srcId="{19AD1AB5-955C-4D52-98E1-2CC8DC3BE151}" destId="{A2C56186-FE28-46CE-8D5B-F76D236A66F0}" srcOrd="2" destOrd="0" presId="urn:microsoft.com/office/officeart/2005/8/layout/vList4#1"/>
    <dgm:cxn modelId="{339E7A53-6EE8-AA4E-BED8-F980BEE05EB0}" type="presParOf" srcId="{BCDCC6D1-2A52-4564-A558-365BE139EE48}" destId="{08BE7C9C-503F-4C62-AD79-4AAB2C181419}" srcOrd="5" destOrd="0" presId="urn:microsoft.com/office/officeart/2005/8/layout/vList4#1"/>
    <dgm:cxn modelId="{FF7A5BF7-CC31-CC45-9FB6-AD6D2860BFA7}" type="presParOf" srcId="{BCDCC6D1-2A52-4564-A558-365BE139EE48}" destId="{0B8CD662-D9F5-470B-8285-FD9A8223283A}" srcOrd="6" destOrd="0" presId="urn:microsoft.com/office/officeart/2005/8/layout/vList4#1"/>
    <dgm:cxn modelId="{AF57B105-6DFC-B24D-AE16-23F50E7B43DE}" type="presParOf" srcId="{0B8CD662-D9F5-470B-8285-FD9A8223283A}" destId="{5892602F-A24C-4F0F-BAA1-372B4EC977F5}" srcOrd="0" destOrd="0" presId="urn:microsoft.com/office/officeart/2005/8/layout/vList4#1"/>
    <dgm:cxn modelId="{5CD04B8A-16F1-1848-8DA1-37EE977E9AE0}" type="presParOf" srcId="{0B8CD662-D9F5-470B-8285-FD9A8223283A}" destId="{4C3EAE38-FC99-4C02-834D-692D9939CCBF}" srcOrd="1" destOrd="0" presId="urn:microsoft.com/office/officeart/2005/8/layout/vList4#1"/>
    <dgm:cxn modelId="{6968BA9C-6807-F94E-B1B0-B4E0FD3D77CE}" type="presParOf" srcId="{0B8CD662-D9F5-470B-8285-FD9A8223283A}" destId="{293D1920-6DCA-4624-BF8D-F1EC3AD7EBD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6EE86-10FD-4D65-B2B4-D9485676FACB}">
      <dsp:nvSpPr>
        <dsp:cNvPr id="0" name=""/>
        <dsp:cNvSpPr/>
      </dsp:nvSpPr>
      <dsp:spPr>
        <a:xfrm>
          <a:off x="3064813" y="2009817"/>
          <a:ext cx="2041692" cy="1197543"/>
        </a:xfrm>
        <a:prstGeom prst="ellipse">
          <a:avLst/>
        </a:prstGeom>
        <a:solidFill>
          <a:srgbClr val="B83D6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fr-FR" sz="2000" kern="1200" dirty="0">
              <a:solidFill>
                <a:srgbClr val="B13F9A">
                  <a:lumMod val="40000"/>
                  <a:lumOff val="60000"/>
                </a:srgbClr>
              </a:solidFill>
              <a:latin typeface="Calibri"/>
              <a:ea typeface="+mn-ea"/>
              <a:cs typeface="Calibri"/>
            </a:rPr>
            <a:t>Assistant of coordination </a:t>
          </a:r>
        </a:p>
      </dsp:txBody>
      <dsp:txXfrm>
        <a:off x="3363812" y="2185193"/>
        <a:ext cx="1443694" cy="846791"/>
      </dsp:txXfrm>
    </dsp:sp>
    <dsp:sp modelId="{DB63D3A7-1816-48C2-84D4-768C89717F1D}">
      <dsp:nvSpPr>
        <dsp:cNvPr id="0" name=""/>
        <dsp:cNvSpPr/>
      </dsp:nvSpPr>
      <dsp:spPr>
        <a:xfrm rot="5428854" flipH="1">
          <a:off x="3930511" y="1595975"/>
          <a:ext cx="360458" cy="453592"/>
        </a:xfrm>
        <a:prstGeom prst="rightArrow">
          <a:avLst>
            <a:gd name="adj1" fmla="val 60000"/>
            <a:gd name="adj2" fmla="val 50000"/>
          </a:avLst>
        </a:prstGeom>
        <a:solidFill>
          <a:srgbClr val="AC66BB">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solidFill>
              <a:sysClr val="window" lastClr="FFFFFF"/>
            </a:solidFill>
            <a:latin typeface="Perpetua"/>
            <a:ea typeface="+mn-ea"/>
            <a:cs typeface="+mn-cs"/>
          </a:endParaRPr>
        </a:p>
      </dsp:txBody>
      <dsp:txXfrm rot="10800000">
        <a:off x="3984126" y="1740760"/>
        <a:ext cx="252321" cy="272156"/>
      </dsp:txXfrm>
    </dsp:sp>
    <dsp:sp modelId="{A29820D1-3015-4A23-BEA1-04B2006E873A}">
      <dsp:nvSpPr>
        <dsp:cNvPr id="0" name=""/>
        <dsp:cNvSpPr/>
      </dsp:nvSpPr>
      <dsp:spPr>
        <a:xfrm>
          <a:off x="2564524" y="-1352"/>
          <a:ext cx="3012040" cy="1618270"/>
        </a:xfrm>
        <a:prstGeom prst="ellipse">
          <a:avLst/>
        </a:prstGeom>
        <a:solidFill>
          <a:srgbClr val="AC66BB">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ysClr val="window" lastClr="FFFFFF"/>
              </a:solidFill>
              <a:latin typeface="Calibri"/>
              <a:ea typeface="+mn-ea"/>
              <a:cs typeface="Calibri"/>
            </a:rPr>
            <a:t>Neuropediatrician</a:t>
          </a:r>
          <a:endParaRPr lang="en-US" sz="2000" kern="1200" dirty="0">
            <a:solidFill>
              <a:sysClr val="window" lastClr="FFFFFF"/>
            </a:solidFill>
            <a:latin typeface="Calibri"/>
            <a:ea typeface="+mn-ea"/>
            <a:cs typeface="Calibri"/>
          </a:endParaRPr>
        </a:p>
        <a:p>
          <a:pPr marL="0" lvl="0" indent="0" algn="ctr" defTabSz="889000">
            <a:lnSpc>
              <a:spcPct val="90000"/>
            </a:lnSpc>
            <a:spcBef>
              <a:spcPct val="0"/>
            </a:spcBef>
            <a:spcAft>
              <a:spcPct val="35000"/>
            </a:spcAft>
            <a:buNone/>
          </a:pPr>
          <a:r>
            <a:rPr lang="en-US" sz="2000" kern="1200" dirty="0">
              <a:solidFill>
                <a:sysClr val="window" lastClr="FFFFFF"/>
              </a:solidFill>
              <a:latin typeface="Calibri"/>
              <a:ea typeface="+mn-ea"/>
              <a:cs typeface="Calibri"/>
            </a:rPr>
            <a:t>Team leader</a:t>
          </a:r>
          <a:endParaRPr lang="fr-FR" sz="2000" kern="1200" dirty="0">
            <a:solidFill>
              <a:sysClr val="window" lastClr="FFFFFF"/>
            </a:solidFill>
            <a:latin typeface="Calibri"/>
            <a:ea typeface="+mn-ea"/>
            <a:cs typeface="Calibri"/>
          </a:endParaRPr>
        </a:p>
      </dsp:txBody>
      <dsp:txXfrm>
        <a:off x="3005627" y="235638"/>
        <a:ext cx="2129834" cy="1144290"/>
      </dsp:txXfrm>
    </dsp:sp>
    <dsp:sp modelId="{11011EB1-731A-4105-B3E2-469EB693843C}">
      <dsp:nvSpPr>
        <dsp:cNvPr id="0" name=""/>
        <dsp:cNvSpPr/>
      </dsp:nvSpPr>
      <dsp:spPr>
        <a:xfrm rot="20612610">
          <a:off x="5304622" y="1901567"/>
          <a:ext cx="813566" cy="453592"/>
        </a:xfrm>
        <a:prstGeom prst="rightArrow">
          <a:avLst>
            <a:gd name="adj1" fmla="val 60000"/>
            <a:gd name="adj2" fmla="val 50000"/>
          </a:avLst>
        </a:prstGeom>
        <a:solidFill>
          <a:srgbClr val="DE6C3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solidFill>
              <a:sysClr val="window" lastClr="FFFFFF"/>
            </a:solidFill>
            <a:latin typeface="Perpetua"/>
            <a:ea typeface="+mn-ea"/>
            <a:cs typeface="+mn-cs"/>
          </a:endParaRPr>
        </a:p>
      </dsp:txBody>
      <dsp:txXfrm>
        <a:off x="5307409" y="2011560"/>
        <a:ext cx="677488" cy="272156"/>
      </dsp:txXfrm>
    </dsp:sp>
    <dsp:sp modelId="{1A9F691E-7E0B-4ACF-BE9C-E3AF55523CF5}">
      <dsp:nvSpPr>
        <dsp:cNvPr id="0" name=""/>
        <dsp:cNvSpPr/>
      </dsp:nvSpPr>
      <dsp:spPr>
        <a:xfrm>
          <a:off x="6394817" y="1069026"/>
          <a:ext cx="1771491" cy="1191653"/>
        </a:xfrm>
        <a:prstGeom prst="ellipse">
          <a:avLst/>
        </a:prstGeom>
        <a:solidFill>
          <a:srgbClr val="DE6C36">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fr-FR" sz="2000" kern="1200" dirty="0">
              <a:solidFill>
                <a:srgbClr val="F9B639">
                  <a:lumMod val="60000"/>
                  <a:lumOff val="40000"/>
                </a:srgbClr>
              </a:solidFill>
              <a:latin typeface="Calibri"/>
              <a:ea typeface="+mn-ea"/>
              <a:cs typeface="Calibri"/>
            </a:rPr>
            <a:t>Case </a:t>
          </a:r>
          <a:r>
            <a:rPr lang="fr-FR" sz="2000" kern="1200" dirty="0" err="1">
              <a:solidFill>
                <a:srgbClr val="F9B639">
                  <a:lumMod val="60000"/>
                  <a:lumOff val="40000"/>
                </a:srgbClr>
              </a:solidFill>
              <a:latin typeface="Calibri"/>
              <a:ea typeface="+mn-ea"/>
              <a:cs typeface="Calibri"/>
            </a:rPr>
            <a:t>worker</a:t>
          </a:r>
          <a:endParaRPr lang="fr-FR" sz="2000" kern="1200" dirty="0">
            <a:solidFill>
              <a:srgbClr val="F9B639">
                <a:lumMod val="60000"/>
                <a:lumOff val="40000"/>
              </a:srgbClr>
            </a:solidFill>
            <a:latin typeface="Calibri"/>
            <a:ea typeface="+mn-ea"/>
            <a:cs typeface="Calibri"/>
          </a:endParaRPr>
        </a:p>
      </dsp:txBody>
      <dsp:txXfrm>
        <a:off x="6654246" y="1243540"/>
        <a:ext cx="1252633" cy="842625"/>
      </dsp:txXfrm>
    </dsp:sp>
    <dsp:sp modelId="{63EC60EC-017E-4D70-84D1-5C8379EE660B}">
      <dsp:nvSpPr>
        <dsp:cNvPr id="0" name=""/>
        <dsp:cNvSpPr/>
      </dsp:nvSpPr>
      <dsp:spPr>
        <a:xfrm rot="903312">
          <a:off x="5016742" y="2633344"/>
          <a:ext cx="8226" cy="453592"/>
        </a:xfrm>
        <a:prstGeom prst="rightArrow">
          <a:avLst>
            <a:gd name="adj1" fmla="val 60000"/>
            <a:gd name="adj2" fmla="val 50000"/>
          </a:avLst>
        </a:prstGeom>
        <a:solidFill>
          <a:srgbClr val="F9B63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solidFill>
              <a:sysClr val="window" lastClr="FFFFFF"/>
            </a:solidFill>
            <a:latin typeface="Perpetua"/>
            <a:ea typeface="+mn-ea"/>
            <a:cs typeface="+mn-cs"/>
          </a:endParaRPr>
        </a:p>
      </dsp:txBody>
      <dsp:txXfrm>
        <a:off x="5016784" y="2723741"/>
        <a:ext cx="5758" cy="272156"/>
      </dsp:txXfrm>
    </dsp:sp>
    <dsp:sp modelId="{87517ABB-522C-4985-ADF3-A07997C9B59A}">
      <dsp:nvSpPr>
        <dsp:cNvPr id="0" name=""/>
        <dsp:cNvSpPr/>
      </dsp:nvSpPr>
      <dsp:spPr>
        <a:xfrm>
          <a:off x="4895828" y="2494721"/>
          <a:ext cx="2492797" cy="1334095"/>
        </a:xfrm>
        <a:prstGeom prst="ellipse">
          <a:avLst/>
        </a:prstGeom>
        <a:solidFill>
          <a:sysClr val="window" lastClr="FFFF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ysClr val="window" lastClr="FFFFFF"/>
              </a:solidFill>
              <a:latin typeface="Perpetua"/>
              <a:ea typeface="+mn-ea"/>
              <a:cs typeface="+mn-cs"/>
            </a:rPr>
            <a:t>Association Française du Syndrome de Rett</a:t>
          </a:r>
        </a:p>
      </dsp:txBody>
      <dsp:txXfrm>
        <a:off x="5260890" y="2690095"/>
        <a:ext cx="1762673" cy="943347"/>
      </dsp:txXfrm>
    </dsp:sp>
    <dsp:sp modelId="{685F8348-62FB-4E36-903D-60AE693D0883}">
      <dsp:nvSpPr>
        <dsp:cNvPr id="0" name=""/>
        <dsp:cNvSpPr/>
      </dsp:nvSpPr>
      <dsp:spPr>
        <a:xfrm rot="6745817">
          <a:off x="3537424" y="3270564"/>
          <a:ext cx="362722" cy="453592"/>
        </a:xfrm>
        <a:prstGeom prst="rightArrow">
          <a:avLst>
            <a:gd name="adj1" fmla="val 60000"/>
            <a:gd name="adj2" fmla="val 50000"/>
          </a:avLst>
        </a:prstGeom>
        <a:solidFill>
          <a:srgbClr val="CF6DA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solidFill>
              <a:sysClr val="window" lastClr="FFFFFF"/>
            </a:solidFill>
            <a:latin typeface="Perpetua"/>
            <a:ea typeface="+mn-ea"/>
            <a:cs typeface="+mn-cs"/>
          </a:endParaRPr>
        </a:p>
      </dsp:txBody>
      <dsp:txXfrm rot="10800000">
        <a:off x="3612593" y="3310990"/>
        <a:ext cx="253905" cy="272156"/>
      </dsp:txXfrm>
    </dsp:sp>
    <dsp:sp modelId="{3D550E66-318B-4A19-A9F9-567A266E842A}">
      <dsp:nvSpPr>
        <dsp:cNvPr id="0" name=""/>
        <dsp:cNvSpPr/>
      </dsp:nvSpPr>
      <dsp:spPr>
        <a:xfrm>
          <a:off x="1975140" y="3809489"/>
          <a:ext cx="2678903" cy="1334095"/>
        </a:xfrm>
        <a:prstGeom prst="ellipse">
          <a:avLst/>
        </a:prstGeom>
        <a:solidFill>
          <a:srgbClr val="CF6DA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fr-FR" sz="2000" kern="1200" dirty="0" err="1">
              <a:solidFill>
                <a:sysClr val="window" lastClr="FFFFFF"/>
              </a:solidFill>
              <a:latin typeface="Calibri"/>
              <a:ea typeface="+mn-ea"/>
              <a:cs typeface="Calibri"/>
            </a:rPr>
            <a:t>Research</a:t>
          </a:r>
          <a:r>
            <a:rPr lang="fr-FR" sz="2000" kern="1200" dirty="0">
              <a:solidFill>
                <a:sysClr val="window" lastClr="FFFFFF"/>
              </a:solidFill>
              <a:latin typeface="Calibri"/>
              <a:ea typeface="+mn-ea"/>
              <a:cs typeface="Calibri"/>
            </a:rPr>
            <a:t> teams: Marseille, Paris, Nancy</a:t>
          </a:r>
        </a:p>
      </dsp:txBody>
      <dsp:txXfrm>
        <a:off x="2367456" y="4004863"/>
        <a:ext cx="1894271" cy="943347"/>
      </dsp:txXfrm>
    </dsp:sp>
    <dsp:sp modelId="{8437B7CA-3F31-4AA4-A3C7-728D08FEF5BA}">
      <dsp:nvSpPr>
        <dsp:cNvPr id="0" name=""/>
        <dsp:cNvSpPr/>
      </dsp:nvSpPr>
      <dsp:spPr>
        <a:xfrm rot="10190304">
          <a:off x="2448021" y="2558072"/>
          <a:ext cx="360194" cy="453592"/>
        </a:xfrm>
        <a:prstGeom prst="rightArrow">
          <a:avLst>
            <a:gd name="adj1" fmla="val 60000"/>
            <a:gd name="adj2" fmla="val 50000"/>
          </a:avLst>
        </a:prstGeom>
        <a:solidFill>
          <a:srgbClr val="FA8D3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solidFill>
              <a:sysClr val="window" lastClr="FFFFFF"/>
            </a:solidFill>
            <a:latin typeface="Perpetua"/>
            <a:ea typeface="+mn-ea"/>
            <a:cs typeface="+mn-cs"/>
          </a:endParaRPr>
        </a:p>
      </dsp:txBody>
      <dsp:txXfrm rot="10800000">
        <a:off x="2555232" y="2639258"/>
        <a:ext cx="252136" cy="272156"/>
      </dsp:txXfrm>
    </dsp:sp>
    <dsp:sp modelId="{8610A778-8989-4FEF-BE29-94824B87B9FB}">
      <dsp:nvSpPr>
        <dsp:cNvPr id="0" name=""/>
        <dsp:cNvSpPr/>
      </dsp:nvSpPr>
      <dsp:spPr>
        <a:xfrm>
          <a:off x="96381" y="2214547"/>
          <a:ext cx="2376237" cy="1792223"/>
        </a:xfrm>
        <a:prstGeom prst="ellipse">
          <a:avLst/>
        </a:prstGeom>
        <a:solidFill>
          <a:srgbClr val="FA8D3D">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r>
            <a:rPr lang="fr-FR" sz="2400" kern="1200" dirty="0" err="1">
              <a:solidFill>
                <a:sysClr val="window" lastClr="FFFFFF"/>
              </a:solidFill>
              <a:latin typeface="Calibri"/>
              <a:ea typeface="+mn-ea"/>
              <a:cs typeface="Calibri"/>
            </a:rPr>
            <a:t>Paramedical</a:t>
          </a:r>
          <a:r>
            <a:rPr lang="fr-FR" sz="2400" kern="1200" dirty="0">
              <a:solidFill>
                <a:sysClr val="window" lastClr="FFFFFF"/>
              </a:solidFill>
              <a:latin typeface="Calibri"/>
              <a:ea typeface="+mn-ea"/>
              <a:cs typeface="Calibri"/>
            </a:rPr>
            <a:t> Team</a:t>
          </a:r>
        </a:p>
      </dsp:txBody>
      <dsp:txXfrm>
        <a:off x="444373" y="2477012"/>
        <a:ext cx="1680253" cy="1267293"/>
      </dsp:txXfrm>
    </dsp:sp>
    <dsp:sp modelId="{62682E4A-085D-C145-9932-89A89CEDBFA5}">
      <dsp:nvSpPr>
        <dsp:cNvPr id="0" name=""/>
        <dsp:cNvSpPr/>
      </dsp:nvSpPr>
      <dsp:spPr>
        <a:xfrm rot="12386484">
          <a:off x="2233575" y="1688442"/>
          <a:ext cx="611737" cy="45359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p>
      </dsp:txBody>
      <dsp:txXfrm rot="10800000">
        <a:off x="2362535" y="1809457"/>
        <a:ext cx="475659" cy="272156"/>
      </dsp:txXfrm>
    </dsp:sp>
    <dsp:sp modelId="{BE3D9A4F-5B31-F643-87AE-E4C2C17301D6}">
      <dsp:nvSpPr>
        <dsp:cNvPr id="0" name=""/>
        <dsp:cNvSpPr/>
      </dsp:nvSpPr>
      <dsp:spPr>
        <a:xfrm>
          <a:off x="284186" y="458041"/>
          <a:ext cx="2175682" cy="1602088"/>
        </a:xfrm>
        <a:prstGeom prst="ellipse">
          <a:avLst/>
        </a:prstGeom>
        <a:solidFill>
          <a:srgbClr val="FA8D3D">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err="1">
              <a:solidFill>
                <a:sysClr val="window" lastClr="FFFFFF"/>
              </a:solidFill>
              <a:latin typeface="Calibri"/>
              <a:ea typeface="+mn-ea"/>
              <a:cs typeface="Calibri"/>
            </a:rPr>
            <a:t>Medical</a:t>
          </a:r>
          <a:r>
            <a:rPr lang="fr-FR" sz="2400" kern="1200" dirty="0">
              <a:solidFill>
                <a:sysClr val="window" lastClr="FFFFFF"/>
              </a:solidFill>
              <a:latin typeface="Calibri"/>
              <a:ea typeface="+mn-ea"/>
              <a:cs typeface="Calibri"/>
            </a:rPr>
            <a:t> team</a:t>
          </a:r>
        </a:p>
      </dsp:txBody>
      <dsp:txXfrm>
        <a:off x="602807" y="692661"/>
        <a:ext cx="1538440" cy="1132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E0943-BB63-46DE-AB73-88630DF4FBC6}">
      <dsp:nvSpPr>
        <dsp:cNvPr id="0" name=""/>
        <dsp:cNvSpPr/>
      </dsp:nvSpPr>
      <dsp:spPr>
        <a:xfrm>
          <a:off x="0" y="0"/>
          <a:ext cx="8229600" cy="104309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Annonce du </a:t>
          </a:r>
          <a:r>
            <a:rPr lang="fr-FR" sz="2000" b="1" kern="1200" dirty="0" err="1">
              <a:solidFill>
                <a:schemeClr val="tx1"/>
              </a:solidFill>
            </a:rPr>
            <a:t>diagnotic</a:t>
          </a:r>
          <a:r>
            <a:rPr lang="fr-FR" sz="2000" b="1" kern="1200" dirty="0">
              <a:solidFill>
                <a:schemeClr val="tx1"/>
              </a:solidFill>
            </a:rPr>
            <a:t> </a:t>
          </a:r>
        </a:p>
        <a:p>
          <a:pPr marL="0" lvl="0" indent="0" algn="l" defTabSz="889000">
            <a:lnSpc>
              <a:spcPct val="90000"/>
            </a:lnSpc>
            <a:spcBef>
              <a:spcPct val="0"/>
            </a:spcBef>
            <a:spcAft>
              <a:spcPct val="35000"/>
            </a:spcAft>
            <a:buNone/>
          </a:pPr>
          <a:r>
            <a:rPr lang="fr-FR" sz="2000" b="1" kern="1200" dirty="0">
              <a:solidFill>
                <a:schemeClr val="tx1"/>
              </a:solidFill>
            </a:rPr>
            <a:t> </a:t>
          </a:r>
          <a:r>
            <a:rPr lang="fr-FR" sz="2000" kern="1200" dirty="0" err="1">
              <a:solidFill>
                <a:schemeClr val="tx1"/>
              </a:solidFill>
            </a:rPr>
            <a:t>Neuropediatre</a:t>
          </a:r>
          <a:r>
            <a:rPr lang="fr-FR" sz="2000" kern="1200" dirty="0">
              <a:solidFill>
                <a:schemeClr val="tx1"/>
              </a:solidFill>
            </a:rPr>
            <a:t>,  </a:t>
          </a:r>
          <a:r>
            <a:rPr lang="fr-FR" sz="2000" kern="1200" dirty="0" err="1">
              <a:solidFill>
                <a:schemeClr val="tx1"/>
              </a:solidFill>
            </a:rPr>
            <a:t>Geneticien</a:t>
          </a:r>
          <a:r>
            <a:rPr lang="fr-FR" sz="2000" kern="1200" dirty="0">
              <a:solidFill>
                <a:schemeClr val="tx1"/>
              </a:solidFill>
            </a:rPr>
            <a:t>, P</a:t>
          </a:r>
          <a:r>
            <a:rPr lang="en-US" sz="2000" kern="1200" dirty="0" err="1">
              <a:solidFill>
                <a:schemeClr val="tx1"/>
              </a:solidFill>
            </a:rPr>
            <a:t>sychologue</a:t>
          </a:r>
          <a:r>
            <a:rPr lang="en-US" sz="2000" kern="1200" dirty="0">
              <a:solidFill>
                <a:schemeClr val="tx1"/>
              </a:solidFill>
            </a:rPr>
            <a:t>  et </a:t>
          </a:r>
          <a:r>
            <a:rPr lang="en-US" sz="2000" kern="1200" dirty="0" err="1">
              <a:solidFill>
                <a:schemeClr val="tx1"/>
              </a:solidFill>
            </a:rPr>
            <a:t>l’association</a:t>
          </a:r>
          <a:r>
            <a:rPr lang="en-US" sz="2000" kern="1200" dirty="0">
              <a:solidFill>
                <a:schemeClr val="tx1"/>
              </a:solidFill>
            </a:rPr>
            <a:t> de </a:t>
          </a:r>
          <a:r>
            <a:rPr lang="en-US" sz="2000" kern="1200" dirty="0" err="1">
              <a:solidFill>
                <a:schemeClr val="tx1"/>
              </a:solidFill>
            </a:rPr>
            <a:t>familles</a:t>
          </a:r>
          <a:endParaRPr lang="fr-FR" sz="2000" kern="1200" dirty="0">
            <a:solidFill>
              <a:schemeClr val="tx1"/>
            </a:solidFill>
          </a:endParaRPr>
        </a:p>
        <a:p>
          <a:pPr marL="228600" lvl="1" indent="-228600" algn="l" defTabSz="889000">
            <a:lnSpc>
              <a:spcPct val="90000"/>
            </a:lnSpc>
            <a:spcBef>
              <a:spcPct val="0"/>
            </a:spcBef>
            <a:spcAft>
              <a:spcPct val="15000"/>
            </a:spcAft>
            <a:buChar char="•"/>
          </a:pPr>
          <a:endParaRPr lang="fr-FR" sz="2000" kern="1200" dirty="0"/>
        </a:p>
      </dsp:txBody>
      <dsp:txXfrm>
        <a:off x="1750229" y="0"/>
        <a:ext cx="6479370" cy="1043093"/>
      </dsp:txXfrm>
    </dsp:sp>
    <dsp:sp modelId="{E2FB7A94-5F99-44CD-92B3-528B85EF7D27}">
      <dsp:nvSpPr>
        <dsp:cNvPr id="0" name=""/>
        <dsp:cNvSpPr/>
      </dsp:nvSpPr>
      <dsp:spPr>
        <a:xfrm>
          <a:off x="0" y="0"/>
          <a:ext cx="1738124" cy="1016406"/>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43C13-A1AD-4BD2-85C8-52EFF3C0CF24}">
      <dsp:nvSpPr>
        <dsp:cNvPr id="0" name=""/>
        <dsp:cNvSpPr/>
      </dsp:nvSpPr>
      <dsp:spPr>
        <a:xfrm>
          <a:off x="0" y="1147402"/>
          <a:ext cx="8229600" cy="1043093"/>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Evaluation Pré-chirurgicale (scoliose) </a:t>
          </a:r>
        </a:p>
        <a:p>
          <a:pPr marL="0" lvl="0" indent="0" algn="l" defTabSz="889000">
            <a:lnSpc>
              <a:spcPct val="90000"/>
            </a:lnSpc>
            <a:spcBef>
              <a:spcPct val="0"/>
            </a:spcBef>
            <a:spcAft>
              <a:spcPct val="35000"/>
            </a:spcAft>
            <a:buNone/>
          </a:pPr>
          <a:r>
            <a:rPr lang="fr-FR" sz="2000" kern="1200" dirty="0" err="1">
              <a:solidFill>
                <a:schemeClr val="tx1"/>
              </a:solidFill>
            </a:rPr>
            <a:t>Neuropédiatre</a:t>
          </a:r>
          <a:r>
            <a:rPr lang="fr-FR" sz="2000" kern="1200" dirty="0">
              <a:solidFill>
                <a:schemeClr val="tx1"/>
              </a:solidFill>
            </a:rPr>
            <a:t>, MPR, Orthopédiste, </a:t>
          </a:r>
          <a:r>
            <a:rPr lang="fr-FR" sz="2000" kern="1200" dirty="0" err="1">
              <a:solidFill>
                <a:schemeClr val="tx1"/>
              </a:solidFill>
            </a:rPr>
            <a:t>GastroEnterologie</a:t>
          </a:r>
          <a:r>
            <a:rPr lang="fr-FR" sz="2000" kern="1200" dirty="0">
              <a:solidFill>
                <a:schemeClr val="tx1"/>
              </a:solidFill>
            </a:rPr>
            <a:t>-Nutrition, Pneumo-Réanimation</a:t>
          </a:r>
        </a:p>
      </dsp:txBody>
      <dsp:txXfrm>
        <a:off x="1750229" y="1147402"/>
        <a:ext cx="6479370" cy="1043093"/>
      </dsp:txXfrm>
    </dsp:sp>
    <dsp:sp modelId="{EB8FFD63-87A6-4DAD-A4E3-550E8B6777CC}">
      <dsp:nvSpPr>
        <dsp:cNvPr id="0" name=""/>
        <dsp:cNvSpPr/>
      </dsp:nvSpPr>
      <dsp:spPr>
        <a:xfrm>
          <a:off x="0" y="1120089"/>
          <a:ext cx="1744099" cy="1021997"/>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35AD3-476E-4389-85A2-CDFB82234833}">
      <dsp:nvSpPr>
        <dsp:cNvPr id="0" name=""/>
        <dsp:cNvSpPr/>
      </dsp:nvSpPr>
      <dsp:spPr>
        <a:xfrm>
          <a:off x="0" y="2284895"/>
          <a:ext cx="8229600" cy="10430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Trouble de l’oralité et Dénutrition</a:t>
          </a:r>
        </a:p>
        <a:p>
          <a:pPr marL="0" lvl="0" indent="0" algn="l" defTabSz="889000">
            <a:lnSpc>
              <a:spcPct val="90000"/>
            </a:lnSpc>
            <a:spcBef>
              <a:spcPct val="0"/>
            </a:spcBef>
            <a:spcAft>
              <a:spcPct val="35000"/>
            </a:spcAft>
            <a:buNone/>
          </a:pPr>
          <a:r>
            <a:rPr lang="fr-FR" sz="2000" kern="1200" dirty="0">
              <a:solidFill>
                <a:schemeClr val="tx1"/>
              </a:solidFill>
            </a:rPr>
            <a:t> </a:t>
          </a:r>
          <a:r>
            <a:rPr lang="fr-FR" sz="2000" kern="1200" dirty="0" err="1">
              <a:solidFill>
                <a:schemeClr val="tx1"/>
              </a:solidFill>
            </a:rPr>
            <a:t>Neuropédiatre</a:t>
          </a:r>
          <a:r>
            <a:rPr lang="fr-FR" sz="2000" kern="1200" dirty="0">
              <a:solidFill>
                <a:schemeClr val="tx1"/>
              </a:solidFill>
            </a:rPr>
            <a:t>, </a:t>
          </a:r>
          <a:r>
            <a:rPr lang="fr-FR" sz="2000" kern="1200" dirty="0" err="1">
              <a:solidFill>
                <a:schemeClr val="tx1"/>
              </a:solidFill>
            </a:rPr>
            <a:t>GastroEnterologie</a:t>
          </a:r>
          <a:r>
            <a:rPr lang="fr-FR" sz="2000" kern="1200" dirty="0">
              <a:solidFill>
                <a:schemeClr val="tx1"/>
              </a:solidFill>
            </a:rPr>
            <a:t>-Nutrition, </a:t>
          </a:r>
          <a:r>
            <a:rPr lang="fr-FR" sz="2000" kern="1200" dirty="0" err="1">
              <a:solidFill>
                <a:schemeClr val="tx1"/>
              </a:solidFill>
            </a:rPr>
            <a:t>Diet</a:t>
          </a:r>
          <a:r>
            <a:rPr lang="fr-FR" sz="2000" kern="1200" dirty="0">
              <a:solidFill>
                <a:schemeClr val="tx1"/>
              </a:solidFill>
            </a:rPr>
            <a:t>.</a:t>
          </a:r>
        </a:p>
      </dsp:txBody>
      <dsp:txXfrm>
        <a:off x="1750229" y="2284895"/>
        <a:ext cx="6479370" cy="1043093"/>
      </dsp:txXfrm>
    </dsp:sp>
    <dsp:sp modelId="{1CC597E0-649C-49E6-98B2-7E5840C9569B}">
      <dsp:nvSpPr>
        <dsp:cNvPr id="0" name=""/>
        <dsp:cNvSpPr/>
      </dsp:nvSpPr>
      <dsp:spPr>
        <a:xfrm>
          <a:off x="276892" y="2356297"/>
          <a:ext cx="1378408" cy="834474"/>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92602F-A24C-4F0F-BAA1-372B4EC977F5}">
      <dsp:nvSpPr>
        <dsp:cNvPr id="0" name=""/>
        <dsp:cNvSpPr/>
      </dsp:nvSpPr>
      <dsp:spPr>
        <a:xfrm>
          <a:off x="0" y="3461621"/>
          <a:ext cx="8229600" cy="10430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Stéréotypies</a:t>
          </a:r>
          <a:r>
            <a:rPr lang="en-US" sz="2000" b="1" kern="1200" dirty="0">
              <a:solidFill>
                <a:schemeClr val="tx1"/>
              </a:solidFill>
            </a:rPr>
            <a:t>, troubles du </a:t>
          </a:r>
          <a:r>
            <a:rPr lang="en-US" sz="2000" b="1" kern="1200" dirty="0" err="1">
              <a:solidFill>
                <a:schemeClr val="tx1"/>
              </a:solidFill>
            </a:rPr>
            <a:t>sommeil</a:t>
          </a:r>
          <a:r>
            <a:rPr lang="en-US" sz="2000" b="1" kern="1200" dirty="0">
              <a:solidFill>
                <a:schemeClr val="tx1"/>
              </a:solidFill>
            </a:rPr>
            <a:t> et communication</a:t>
          </a:r>
          <a:endParaRPr lang="fr-FR" sz="2000" b="1" kern="1200" dirty="0">
            <a:solidFill>
              <a:schemeClr val="tx1"/>
            </a:solidFill>
          </a:endParaRPr>
        </a:p>
        <a:p>
          <a:pPr marL="0" lvl="0" indent="0" algn="l" defTabSz="889000">
            <a:lnSpc>
              <a:spcPct val="90000"/>
            </a:lnSpc>
            <a:spcBef>
              <a:spcPct val="0"/>
            </a:spcBef>
            <a:spcAft>
              <a:spcPct val="35000"/>
            </a:spcAft>
            <a:buNone/>
          </a:pPr>
          <a:r>
            <a:rPr lang="fr-FR" sz="2000" kern="1200" dirty="0">
              <a:solidFill>
                <a:schemeClr val="tx1"/>
              </a:solidFill>
            </a:rPr>
            <a:t> </a:t>
          </a:r>
          <a:r>
            <a:rPr lang="fr-FR" sz="2000" kern="1200" dirty="0" err="1">
              <a:solidFill>
                <a:schemeClr val="tx1"/>
              </a:solidFill>
            </a:rPr>
            <a:t>Neuropédiatre</a:t>
          </a:r>
          <a:r>
            <a:rPr lang="fr-FR" sz="2000" kern="1200" dirty="0">
              <a:solidFill>
                <a:schemeClr val="tx1"/>
              </a:solidFill>
            </a:rPr>
            <a:t>, Psychiatre, Psychologue, Pneumo</a:t>
          </a:r>
        </a:p>
      </dsp:txBody>
      <dsp:txXfrm>
        <a:off x="1750229" y="3461621"/>
        <a:ext cx="6479370" cy="1043093"/>
      </dsp:txXfrm>
    </dsp:sp>
    <dsp:sp modelId="{4C3EAE38-FC99-4C02-834D-692D9939CCBF}">
      <dsp:nvSpPr>
        <dsp:cNvPr id="0" name=""/>
        <dsp:cNvSpPr/>
      </dsp:nvSpPr>
      <dsp:spPr>
        <a:xfrm>
          <a:off x="7" y="3384377"/>
          <a:ext cx="1745860" cy="1081921"/>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791AC-7E39-6942-95CD-794ED8FC13F4}" type="datetimeFigureOut">
              <a:rPr lang="fr-FR" smtClean="0"/>
              <a:t>06/10/2023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2F851-8502-F841-8EB0-7CFE29FF3F64}" type="slidenum">
              <a:rPr lang="fr-FR" smtClean="0"/>
              <a:t>‹N°›</a:t>
            </a:fld>
            <a:endParaRPr lang="fr-FR"/>
          </a:p>
        </p:txBody>
      </p:sp>
    </p:spTree>
    <p:extLst>
      <p:ext uri="{BB962C8B-B14F-4D97-AF65-F5344CB8AC3E}">
        <p14:creationId xmlns:p14="http://schemas.microsoft.com/office/powerpoint/2010/main" val="173704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a:extLst>
              <a:ext uri="{FF2B5EF4-FFF2-40B4-BE49-F238E27FC236}">
                <a16:creationId xmlns:a16="http://schemas.microsoft.com/office/drawing/2014/main" id="{A0A47EB9-164B-E3ED-3DCA-7A4D77394B85}"/>
              </a:ext>
            </a:extLst>
          </p:cNvPr>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Espace réservé des commentaires 2">
            <a:extLst>
              <a:ext uri="{FF2B5EF4-FFF2-40B4-BE49-F238E27FC236}">
                <a16:creationId xmlns:a16="http://schemas.microsoft.com/office/drawing/2014/main" id="{719975CA-F56E-12C6-D447-988D5F99C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ea typeface="ＭＳ Ｐゴシック" panose="020B0600070205080204" pitchFamily="34" charset="-128"/>
              </a:rPr>
              <a:t>Le syndrome de Rett est une maladie neurologique rare </a:t>
            </a:r>
            <a:r>
              <a:rPr lang="fr-FR" altLang="fr-FR" b="1">
                <a:ea typeface="ＭＳ Ｐゴシック" panose="020B0600070205080204" pitchFamily="34" charset="-128"/>
              </a:rPr>
              <a:t>d’origine génétique</a:t>
            </a:r>
            <a:r>
              <a:rPr lang="fr-FR" altLang="fr-FR">
                <a:ea typeface="ＭＳ Ｐゴシック" panose="020B0600070205080204" pitchFamily="34" charset="-128"/>
              </a:rPr>
              <a:t> dans le spectre des syndromes autistiques à l’origine d’un </a:t>
            </a:r>
            <a:r>
              <a:rPr lang="fr-FR" altLang="fr-FR" b="1">
                <a:ea typeface="ＭＳ Ｐゴシック" panose="020B0600070205080204" pitchFamily="34" charset="-128"/>
              </a:rPr>
              <a:t>polyhandicap.</a:t>
            </a:r>
            <a:r>
              <a:rPr lang="fr-FR" altLang="fr-FR">
                <a:ea typeface="ＭＳ Ｐゴシック" panose="020B0600070205080204" pitchFamily="34" charset="-128"/>
              </a:rPr>
              <a:t> Il touche principalement les filles et constitue la cause génétique la plus fréquente de déficience intellectuelle sévère des filles. L’incidence du syndrome de Rett est approximativement de </a:t>
            </a:r>
            <a:r>
              <a:rPr lang="fr-FR" altLang="fr-FR" b="1">
                <a:ea typeface="ＭＳ Ｐゴシック" panose="020B0600070205080204" pitchFamily="34" charset="-128"/>
              </a:rPr>
              <a:t>1 naissance sur 10 000 naissances</a:t>
            </a:r>
            <a:r>
              <a:rPr lang="fr-FR" altLang="fr-FR">
                <a:ea typeface="ＭＳ Ｐゴシック" panose="020B0600070205080204" pitchFamily="34" charset="-128"/>
              </a:rPr>
              <a:t> féminines. La prévalence en France est estimée à environ 1000 patientes. Le syndrome de Rett est à </a:t>
            </a:r>
            <a:r>
              <a:rPr lang="fr-FR" altLang="fr-FR" u="sng">
                <a:ea typeface="ＭＳ Ｐゴシック" panose="020B0600070205080204" pitchFamily="34" charset="-128"/>
              </a:rPr>
              <a:t>l’origine</a:t>
            </a:r>
            <a:r>
              <a:rPr lang="fr-FR" altLang="fr-FR">
                <a:ea typeface="ＭＳ Ｐゴシック" panose="020B0600070205080204" pitchFamily="34" charset="-128"/>
              </a:rPr>
              <a:t> d’un handicap moteur sévère avec 50% des filles non marchantes et de troubles orthopédiques spécifiques tels qu’une scoliose précoce. La majorité des filles Rett ont des </a:t>
            </a:r>
            <a:r>
              <a:rPr lang="fr-FR" altLang="fr-FR" b="1">
                <a:ea typeface="ＭＳ Ｐゴシック" panose="020B0600070205080204" pitchFamily="34" charset="-128"/>
              </a:rPr>
              <a:t>atteintes multi-organes digestifs</a:t>
            </a:r>
            <a:r>
              <a:rPr lang="fr-FR" altLang="fr-FR">
                <a:ea typeface="ＭＳ Ｐゴシック" panose="020B0600070205080204" pitchFamily="34" charset="-128"/>
              </a:rPr>
              <a:t> (reflux gastro-oesophagien, constipation, retard de croissance), </a:t>
            </a:r>
            <a:r>
              <a:rPr lang="fr-FR" altLang="fr-FR" b="1">
                <a:ea typeface="ＭＳ Ｐゴシック" panose="020B0600070205080204" pitchFamily="34" charset="-128"/>
              </a:rPr>
              <a:t>respiratoires</a:t>
            </a:r>
            <a:r>
              <a:rPr lang="fr-FR" altLang="fr-FR">
                <a:ea typeface="ＭＳ Ｐゴシック" panose="020B0600070205080204" pitchFamily="34" charset="-128"/>
              </a:rPr>
              <a:t>, des troubles du sommeil, psychiatriques, (stéréotypies, irritabilité-anxiété), et </a:t>
            </a:r>
            <a:r>
              <a:rPr lang="fr-FR" altLang="fr-FR" b="1">
                <a:ea typeface="ＭＳ Ｐゴシック" panose="020B0600070205080204" pitchFamily="34" charset="-128"/>
              </a:rPr>
              <a:t>endocriniens </a:t>
            </a:r>
            <a:r>
              <a:rPr lang="fr-FR" altLang="fr-FR">
                <a:ea typeface="ＭＳ Ｐゴシック" panose="020B0600070205080204" pitchFamily="34" charset="-128"/>
              </a:rPr>
              <a:t>(ostéoporose), dont certaines sont spécifiques au syndrome et d’autres s’intègrent dans le polyhandicap. </a:t>
            </a:r>
          </a:p>
          <a:p>
            <a:pPr eaLnBrk="1" hangingPunct="1"/>
            <a:endParaRPr lang="fr-FR" altLang="fr-FR">
              <a:ea typeface="ＭＳ Ｐゴシック" panose="020B0600070205080204" pitchFamily="34" charset="-128"/>
            </a:endParaRPr>
          </a:p>
          <a:p>
            <a:pPr eaLnBrk="1" hangingPunct="1"/>
            <a:endParaRPr lang="fr-FR" altLang="fr-FR">
              <a:ea typeface="ＭＳ Ｐゴシック" panose="020B0600070205080204" pitchFamily="34" charset="-128"/>
            </a:endParaRPr>
          </a:p>
        </p:txBody>
      </p:sp>
      <p:sp>
        <p:nvSpPr>
          <p:cNvPr id="4" name="Espace réservé du numéro de diapositive 3">
            <a:extLst>
              <a:ext uri="{FF2B5EF4-FFF2-40B4-BE49-F238E27FC236}">
                <a16:creationId xmlns:a16="http://schemas.microsoft.com/office/drawing/2014/main" id="{F00E1EA2-F6AA-8775-1E20-62E43FAEB3AF}"/>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AAFDAC-427A-E14D-8BEA-C45C9A56EEE2}" type="slidenum">
              <a:rPr lang="fr-FR" altLang="fr-FR" sz="1200">
                <a:solidFill>
                  <a:srgbClr val="000000"/>
                </a:solidFill>
              </a:rPr>
              <a:pPr eaLnBrk="1" hangingPunct="1"/>
              <a:t>2</a:t>
            </a:fld>
            <a:endParaRPr lang="fr-FR" altLang="fr-F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22</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2923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25</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4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26</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3299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a:extLst>
              <a:ext uri="{FF2B5EF4-FFF2-40B4-BE49-F238E27FC236}">
                <a16:creationId xmlns:a16="http://schemas.microsoft.com/office/drawing/2014/main" id="{1738F1C2-D7A4-3D9D-4973-8C634E8FF667}"/>
              </a:ext>
            </a:extLst>
          </p:cNvPr>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a:extLst>
              <a:ext uri="{FF2B5EF4-FFF2-40B4-BE49-F238E27FC236}">
                <a16:creationId xmlns:a16="http://schemas.microsoft.com/office/drawing/2014/main" id="{DFFB415C-8A9F-3DEA-BDB7-B840926F1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
        <p:nvSpPr>
          <p:cNvPr id="4" name="Espace réservé du numéro de diapositive 3">
            <a:extLst>
              <a:ext uri="{FF2B5EF4-FFF2-40B4-BE49-F238E27FC236}">
                <a16:creationId xmlns:a16="http://schemas.microsoft.com/office/drawing/2014/main" id="{701250CF-E191-297F-662B-893535407D15}"/>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15DD95-BCDF-9C49-AE97-8BFFCFCC7357}" type="slidenum">
              <a:rPr lang="fr-FR" altLang="fr-FR" sz="1200">
                <a:solidFill>
                  <a:srgbClr val="000000"/>
                </a:solidFill>
              </a:rPr>
              <a:pPr eaLnBrk="1" hangingPunct="1"/>
              <a:t>28</a:t>
            </a:fld>
            <a:endParaRPr lang="fr-FR" altLang="fr-FR" sz="1200">
              <a:solidFill>
                <a:srgbClr val="000000"/>
              </a:solidFill>
            </a:endParaRPr>
          </a:p>
        </p:txBody>
      </p:sp>
    </p:spTree>
    <p:extLst>
      <p:ext uri="{BB962C8B-B14F-4D97-AF65-F5344CB8AC3E}">
        <p14:creationId xmlns:p14="http://schemas.microsoft.com/office/powerpoint/2010/main" val="47937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a:extLst>
              <a:ext uri="{FF2B5EF4-FFF2-40B4-BE49-F238E27FC236}">
                <a16:creationId xmlns:a16="http://schemas.microsoft.com/office/drawing/2014/main" id="{1738F1C2-D7A4-3D9D-4973-8C634E8FF667}"/>
              </a:ext>
            </a:extLst>
          </p:cNvPr>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a:extLst>
              <a:ext uri="{FF2B5EF4-FFF2-40B4-BE49-F238E27FC236}">
                <a16:creationId xmlns:a16="http://schemas.microsoft.com/office/drawing/2014/main" id="{DFFB415C-8A9F-3DEA-BDB7-B840926F1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
        <p:nvSpPr>
          <p:cNvPr id="4" name="Espace réservé du numéro de diapositive 3">
            <a:extLst>
              <a:ext uri="{FF2B5EF4-FFF2-40B4-BE49-F238E27FC236}">
                <a16:creationId xmlns:a16="http://schemas.microsoft.com/office/drawing/2014/main" id="{701250CF-E191-297F-662B-893535407D15}"/>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15DD95-BCDF-9C49-AE97-8BFFCFCC7357}" type="slidenum">
              <a:rPr lang="fr-FR" altLang="fr-FR" sz="1200">
                <a:solidFill>
                  <a:srgbClr val="000000"/>
                </a:solidFill>
              </a:rPr>
              <a:pPr eaLnBrk="1" hangingPunct="1"/>
              <a:t>29</a:t>
            </a:fld>
            <a:endParaRPr lang="fr-FR" altLang="fr-FR" sz="1200">
              <a:solidFill>
                <a:srgbClr val="000000"/>
              </a:solidFill>
            </a:endParaRPr>
          </a:p>
        </p:txBody>
      </p:sp>
    </p:spTree>
    <p:extLst>
      <p:ext uri="{BB962C8B-B14F-4D97-AF65-F5344CB8AC3E}">
        <p14:creationId xmlns:p14="http://schemas.microsoft.com/office/powerpoint/2010/main" val="1383846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a:extLst>
              <a:ext uri="{FF2B5EF4-FFF2-40B4-BE49-F238E27FC236}">
                <a16:creationId xmlns:a16="http://schemas.microsoft.com/office/drawing/2014/main" id="{1738F1C2-D7A4-3D9D-4973-8C634E8FF667}"/>
              </a:ext>
            </a:extLst>
          </p:cNvPr>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a:extLst>
              <a:ext uri="{FF2B5EF4-FFF2-40B4-BE49-F238E27FC236}">
                <a16:creationId xmlns:a16="http://schemas.microsoft.com/office/drawing/2014/main" id="{DFFB415C-8A9F-3DEA-BDB7-B840926F1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
        <p:nvSpPr>
          <p:cNvPr id="4" name="Espace réservé du numéro de diapositive 3">
            <a:extLst>
              <a:ext uri="{FF2B5EF4-FFF2-40B4-BE49-F238E27FC236}">
                <a16:creationId xmlns:a16="http://schemas.microsoft.com/office/drawing/2014/main" id="{701250CF-E191-297F-662B-893535407D15}"/>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15DD95-BCDF-9C49-AE97-8BFFCFCC7357}" type="slidenum">
              <a:rPr lang="fr-FR" altLang="fr-FR" sz="1200">
                <a:solidFill>
                  <a:srgbClr val="000000"/>
                </a:solidFill>
              </a:rPr>
              <a:pPr eaLnBrk="1" hangingPunct="1"/>
              <a:t>30</a:t>
            </a:fld>
            <a:endParaRPr lang="fr-FR" altLang="fr-FR" sz="1200">
              <a:solidFill>
                <a:srgbClr val="000000"/>
              </a:solidFill>
            </a:endParaRPr>
          </a:p>
        </p:txBody>
      </p:sp>
    </p:spTree>
    <p:extLst>
      <p:ext uri="{BB962C8B-B14F-4D97-AF65-F5344CB8AC3E}">
        <p14:creationId xmlns:p14="http://schemas.microsoft.com/office/powerpoint/2010/main" val="125939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a:extLst>
              <a:ext uri="{FF2B5EF4-FFF2-40B4-BE49-F238E27FC236}">
                <a16:creationId xmlns:a16="http://schemas.microsoft.com/office/drawing/2014/main" id="{83E03203-CCB8-7D7D-14CA-111D2BBB4B72}"/>
              </a:ext>
            </a:extLst>
          </p:cNvPr>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Espace réservé des commentaires 2">
            <a:extLst>
              <a:ext uri="{FF2B5EF4-FFF2-40B4-BE49-F238E27FC236}">
                <a16:creationId xmlns:a16="http://schemas.microsoft.com/office/drawing/2014/main" id="{66616A41-0878-0086-D13B-D8660DC459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u="sng">
                <a:solidFill>
                  <a:srgbClr val="FF0000"/>
                </a:solidFill>
                <a:latin typeface="Tw Cen MT" panose="020B0602020104020603" pitchFamily="34" charset="77"/>
                <a:ea typeface="ＭＳ Ｐゴシック" panose="020B0600070205080204" pitchFamily="34" charset="-128"/>
              </a:rPr>
              <a:t>d’animer et de coordonner les actions </a:t>
            </a:r>
            <a:r>
              <a:rPr lang="fr-FR" altLang="fr-FR">
                <a:latin typeface="Tw Cen MT" panose="020B0602020104020603" pitchFamily="34" charset="77"/>
                <a:ea typeface="ＭＳ Ｐゴシック" panose="020B0600070205080204" pitchFamily="34" charset="-128"/>
              </a:rPr>
              <a:t>entre les acteurs impliqués dans la prise en charge de maladies rares présentant des aspects communs </a:t>
            </a:r>
          </a:p>
          <a:p>
            <a:pPr eaLnBrk="1" hangingPunct="1"/>
            <a:endParaRPr lang="fr-FR" altLang="fr-FR">
              <a:ea typeface="ＭＳ Ｐゴシック" panose="020B0600070205080204" pitchFamily="34" charset="-128"/>
            </a:endParaRPr>
          </a:p>
        </p:txBody>
      </p:sp>
      <p:sp>
        <p:nvSpPr>
          <p:cNvPr id="4" name="Espace réservé du numéro de diapositive 3">
            <a:extLst>
              <a:ext uri="{FF2B5EF4-FFF2-40B4-BE49-F238E27FC236}">
                <a16:creationId xmlns:a16="http://schemas.microsoft.com/office/drawing/2014/main" id="{8F8E53AE-7C2A-452D-1393-1B1A693F1883}"/>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2CBD16-1360-A44D-8869-3108124922E6}" type="slidenum">
              <a:rPr lang="fr-FR" altLang="fr-FR" sz="1200">
                <a:solidFill>
                  <a:srgbClr val="000000"/>
                </a:solidFill>
              </a:rPr>
              <a:pPr eaLnBrk="1" hangingPunct="1"/>
              <a:t>31</a:t>
            </a:fld>
            <a:endParaRPr lang="fr-FR" altLang="fr-FR" sz="1200">
              <a:solidFill>
                <a:srgbClr val="000000"/>
              </a:solidFill>
            </a:endParaRPr>
          </a:p>
        </p:txBody>
      </p:sp>
    </p:spTree>
    <p:extLst>
      <p:ext uri="{BB962C8B-B14F-4D97-AF65-F5344CB8AC3E}">
        <p14:creationId xmlns:p14="http://schemas.microsoft.com/office/powerpoint/2010/main" val="428463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a:extLst>
              <a:ext uri="{FF2B5EF4-FFF2-40B4-BE49-F238E27FC236}">
                <a16:creationId xmlns:a16="http://schemas.microsoft.com/office/drawing/2014/main" id="{ED012C25-96E1-B8B9-EDBC-83A526199BF8}"/>
              </a:ext>
            </a:extLst>
          </p:cNvPr>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Espace réservé des commentaires 2">
            <a:extLst>
              <a:ext uri="{FF2B5EF4-FFF2-40B4-BE49-F238E27FC236}">
                <a16:creationId xmlns:a16="http://schemas.microsoft.com/office/drawing/2014/main" id="{AF34BD3A-E98C-B943-BAE3-1B3BEADDD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a:ea typeface="ＭＳ Ｐゴシック" panose="020B0600070205080204" pitchFamily="34" charset="-128"/>
              </a:rPr>
              <a:t>Un projet d’excellence au service de la communauté scientifique </a:t>
            </a:r>
            <a:endParaRPr lang="fr-FR" altLang="fr-FR">
              <a:ea typeface="ＭＳ Ｐゴシック" panose="020B0600070205080204" pitchFamily="34" charset="-128"/>
            </a:endParaRPr>
          </a:p>
          <a:p>
            <a:r>
              <a:rPr lang="fr-FR" altLang="fr-FR">
                <a:ea typeface="ＭＳ Ｐゴシック" panose="020B0600070205080204" pitchFamily="34" charset="-128"/>
              </a:rPr>
              <a:t>Nos efforts principaux seront focalisés sur :</a:t>
            </a:r>
          </a:p>
          <a:p>
            <a:r>
              <a:rPr lang="fr-FR" altLang="fr-FR">
                <a:ea typeface="ＭＳ Ｐゴシック" panose="020B0600070205080204" pitchFamily="34" charset="-128"/>
              </a:rPr>
              <a:t>La conduite d’essais cliniques et thérapeutiques pour améliorer la connaissance de la maladie et son traitement</a:t>
            </a:r>
          </a:p>
          <a:p>
            <a:r>
              <a:rPr lang="fr-FR" altLang="fr-FR">
                <a:ea typeface="ＭＳ Ｐゴシック" panose="020B0600070205080204" pitchFamily="34" charset="-128"/>
              </a:rPr>
              <a:t>Le développement de recherches translationnelles grâce à des liens privilégiés avec des équipes de recherche fondamentale sur </a:t>
            </a:r>
            <a:r>
              <a:rPr lang="fr-FR" altLang="fr-FR" i="1">
                <a:ea typeface="ＭＳ Ｐゴシック" panose="020B0600070205080204" pitchFamily="34" charset="-128"/>
              </a:rPr>
              <a:t>MECP2</a:t>
            </a:r>
            <a:r>
              <a:rPr lang="fr-FR" altLang="fr-FR">
                <a:ea typeface="ＭＳ Ｐゴシック" panose="020B0600070205080204" pitchFamily="34" charset="-128"/>
              </a:rPr>
              <a:t> et le syndrome de Rett</a:t>
            </a:r>
          </a:p>
          <a:p>
            <a:r>
              <a:rPr lang="fr-FR" altLang="fr-FR">
                <a:ea typeface="ＭＳ Ｐゴシック" panose="020B0600070205080204" pitchFamily="34" charset="-128"/>
              </a:rPr>
              <a:t>Le développement et la réalisation de « road maps » pour obtenir un consensus sur la hiérarchisation des priorités de recherche</a:t>
            </a:r>
          </a:p>
          <a:p>
            <a:r>
              <a:rPr lang="fr-FR" altLang="fr-FR">
                <a:ea typeface="ＭＳ Ｐゴシック" panose="020B0600070205080204" pitchFamily="34" charset="-128"/>
              </a:rPr>
              <a:t>Le développement de liens avec l’industrie pour notamment les approches thérapeutiques innovantes, et les installations multimédia dédiées aux communications « alternatives » et le développement de nouveaux matériaux dans les appareillages orthopédiques</a:t>
            </a:r>
          </a:p>
          <a:p>
            <a:r>
              <a:rPr lang="fr-FR" altLang="fr-FR">
                <a:ea typeface="ＭＳ Ｐゴシック" panose="020B0600070205080204" pitchFamily="34" charset="-128"/>
              </a:rPr>
              <a:t>La promotion de programmes d’éducations thérapeutiques pour informer et former les familles, favoriser la communication et l’échange des pratiques, diffuser l’information et les bonnes pratiques pour les équipes soignantes et accompagnantes qui côtoient les patientes, sur le territoire français</a:t>
            </a:r>
          </a:p>
          <a:p>
            <a:r>
              <a:rPr lang="fr-FR" altLang="fr-FR">
                <a:ea typeface="ＭＳ Ｐゴシック" panose="020B0600070205080204" pitchFamily="34" charset="-128"/>
              </a:rPr>
              <a:t>La poursuite de l’activité de réseau européen (EURORETT) et mondial autour du syndrome de Rett afin d’échanger et dynamiser les recherches au sein duquel le Dr Bahi-Buisson est référente nationale et très impliquée.</a:t>
            </a:r>
          </a:p>
          <a:p>
            <a:r>
              <a:rPr lang="fr-FR" altLang="fr-FR">
                <a:ea typeface="ＭＳ Ｐゴシック" panose="020B0600070205080204" pitchFamily="34" charset="-128"/>
              </a:rPr>
              <a:t> </a:t>
            </a:r>
          </a:p>
        </p:txBody>
      </p:sp>
      <p:sp>
        <p:nvSpPr>
          <p:cNvPr id="4" name="Espace réservé du numéro de diapositive 3">
            <a:extLst>
              <a:ext uri="{FF2B5EF4-FFF2-40B4-BE49-F238E27FC236}">
                <a16:creationId xmlns:a16="http://schemas.microsoft.com/office/drawing/2014/main" id="{1C8A26CF-712F-7AFC-8737-F371E3847483}"/>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00F219C-D660-3E49-B55E-5EE3E2D83C7B}" type="slidenum">
              <a:rPr lang="fr-FR" altLang="fr-FR" sz="1200">
                <a:solidFill>
                  <a:srgbClr val="000000"/>
                </a:solidFill>
              </a:rPr>
              <a:pPr eaLnBrk="1" hangingPunct="1"/>
              <a:t>32</a:t>
            </a:fld>
            <a:endParaRPr lang="fr-FR" altLang="fr-FR" sz="1200">
              <a:solidFill>
                <a:srgbClr val="000000"/>
              </a:solidFill>
            </a:endParaRPr>
          </a:p>
        </p:txBody>
      </p:sp>
    </p:spTree>
    <p:extLst>
      <p:ext uri="{BB962C8B-B14F-4D97-AF65-F5344CB8AC3E}">
        <p14:creationId xmlns:p14="http://schemas.microsoft.com/office/powerpoint/2010/main" val="1145606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a:extLst>
              <a:ext uri="{FF2B5EF4-FFF2-40B4-BE49-F238E27FC236}">
                <a16:creationId xmlns:a16="http://schemas.microsoft.com/office/drawing/2014/main" id="{1738F1C2-D7A4-3D9D-4973-8C634E8FF667}"/>
              </a:ext>
            </a:extLst>
          </p:cNvPr>
          <p:cNvSpPr>
            <a:spLocks noGrp="1" noRot="1" noChangeAspec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a:extLst>
              <a:ext uri="{FF2B5EF4-FFF2-40B4-BE49-F238E27FC236}">
                <a16:creationId xmlns:a16="http://schemas.microsoft.com/office/drawing/2014/main" id="{DFFB415C-8A9F-3DEA-BDB7-B840926F1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ea typeface="ＭＳ Ｐゴシック" panose="020B0600070205080204" pitchFamily="34" charset="-128"/>
            </a:endParaRPr>
          </a:p>
        </p:txBody>
      </p:sp>
      <p:sp>
        <p:nvSpPr>
          <p:cNvPr id="4" name="Espace réservé du numéro de diapositive 3">
            <a:extLst>
              <a:ext uri="{FF2B5EF4-FFF2-40B4-BE49-F238E27FC236}">
                <a16:creationId xmlns:a16="http://schemas.microsoft.com/office/drawing/2014/main" id="{701250CF-E191-297F-662B-893535407D15}"/>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15DD95-BCDF-9C49-AE97-8BFFCFCC7357}" type="slidenum">
              <a:rPr lang="fr-FR" altLang="fr-FR" sz="1200">
                <a:solidFill>
                  <a:srgbClr val="000000"/>
                </a:solidFill>
              </a:rPr>
              <a:pPr eaLnBrk="1" hangingPunct="1"/>
              <a:t>33</a:t>
            </a:fld>
            <a:endParaRPr lang="fr-FR" altLang="fr-FR" sz="1200">
              <a:solidFill>
                <a:srgbClr val="000000"/>
              </a:solidFill>
            </a:endParaRPr>
          </a:p>
        </p:txBody>
      </p:sp>
    </p:spTree>
    <p:extLst>
      <p:ext uri="{BB962C8B-B14F-4D97-AF65-F5344CB8AC3E}">
        <p14:creationId xmlns:p14="http://schemas.microsoft.com/office/powerpoint/2010/main" val="193640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14</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dirty="0">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dirty="0">
                <a:latin typeface="Arial" panose="020B0604020202020204" pitchFamily="34" charset="0"/>
                <a:ea typeface="ＭＳ Ｐゴシック" panose="020B0600070205080204" pitchFamily="34" charset="-128"/>
              </a:rPr>
              <a:t>5 ans</a:t>
            </a:r>
            <a:r>
              <a:rPr lang="fr-FR" altLang="fr-FR" dirty="0">
                <a:latin typeface="Arial" panose="020B0604020202020204" pitchFamily="34" charset="0"/>
                <a:ea typeface="ＭＳ Ｐゴシック" panose="020B0600070205080204" pitchFamily="34" charset="-128"/>
              </a:rPr>
              <a:t>: (vidéo)</a:t>
            </a:r>
          </a:p>
          <a:p>
            <a:pPr lvl="1" eaLnBrk="1" hangingPunct="1"/>
            <a:r>
              <a:rPr lang="fr-FR" altLang="fr-FR" dirty="0" err="1">
                <a:latin typeface="Arial" panose="020B0604020202020204" pitchFamily="34" charset="0"/>
                <a:ea typeface="Arial" panose="020B0604020202020204" pitchFamily="34" charset="0"/>
                <a:cs typeface="Arial" panose="020B0604020202020204" pitchFamily="34" charset="0"/>
              </a:rPr>
              <a:t>tres</a:t>
            </a:r>
            <a:r>
              <a:rPr lang="fr-FR" altLang="fr-FR" dirty="0">
                <a:latin typeface="Arial" panose="020B0604020202020204" pitchFamily="34" charset="0"/>
                <a:ea typeface="Arial" panose="020B0604020202020204" pitchFamily="34" charset="0"/>
                <a:cs typeface="Arial" panose="020B0604020202020204" pitchFamily="34" charset="0"/>
              </a:rPr>
              <a:t> </a:t>
            </a:r>
            <a:r>
              <a:rPr lang="fr-FR" altLang="fr-FR" dirty="0" err="1">
                <a:latin typeface="Arial" panose="020B0604020202020204" pitchFamily="34" charset="0"/>
                <a:ea typeface="Arial" panose="020B0604020202020204" pitchFamily="34" charset="0"/>
                <a:cs typeface="Arial" panose="020B0604020202020204" pitchFamily="34" charset="0"/>
              </a:rPr>
              <a:t>altéré,sans</a:t>
            </a:r>
            <a:r>
              <a:rPr lang="fr-FR" altLang="fr-FR" dirty="0">
                <a:latin typeface="Arial" panose="020B0604020202020204" pitchFamily="34" charset="0"/>
                <a:ea typeface="Arial" panose="020B0604020202020204" pitchFamily="34" charset="0"/>
                <a:cs typeface="Arial" panose="020B0604020202020204" pitchFamily="34" charset="0"/>
              </a:rPr>
              <a:t> activité </a:t>
            </a:r>
            <a:r>
              <a:rPr lang="fr-FR" altLang="fr-FR" dirty="0" err="1">
                <a:latin typeface="Arial" panose="020B0604020202020204" pitchFamily="34" charset="0"/>
                <a:ea typeface="Arial" panose="020B0604020202020204" pitchFamily="34" charset="0"/>
                <a:cs typeface="Arial" panose="020B0604020202020204" pitchFamily="34" charset="0"/>
              </a:rPr>
              <a:t>physiol</a:t>
            </a:r>
            <a:r>
              <a:rPr lang="fr-FR" altLang="fr-FR" dirty="0">
                <a:latin typeface="Arial" panose="020B0604020202020204" pitchFamily="34" charset="0"/>
                <a:ea typeface="Arial" panose="020B0604020202020204" pitchFamily="34" charset="0"/>
                <a:cs typeface="Arial" panose="020B0604020202020204" pitchFamily="34" charset="0"/>
              </a:rPr>
              <a:t>, tracé  </a:t>
            </a:r>
            <a:r>
              <a:rPr lang="fr-FR" altLang="fr-FR" dirty="0" err="1">
                <a:latin typeface="Arial" panose="020B0604020202020204" pitchFamily="34" charset="0"/>
                <a:ea typeface="Arial" panose="020B0604020202020204" pitchFamily="34" charset="0"/>
                <a:cs typeface="Arial" panose="020B0604020202020204" pitchFamily="34" charset="0"/>
              </a:rPr>
              <a:t>tres</a:t>
            </a:r>
            <a:r>
              <a:rPr lang="fr-FR" altLang="fr-FR" dirty="0">
                <a:latin typeface="Arial" panose="020B0604020202020204" pitchFamily="34" charset="0"/>
                <a:ea typeface="Arial" panose="020B0604020202020204" pitchFamily="34" charset="0"/>
                <a:cs typeface="Arial" panose="020B0604020202020204" pitchFamily="34" charset="0"/>
              </a:rPr>
              <a:t> ample et lent.</a:t>
            </a:r>
          </a:p>
          <a:p>
            <a:pPr lvl="1" eaLnBrk="1" hangingPunct="1"/>
            <a:r>
              <a:rPr lang="fr-FR" altLang="fr-FR" dirty="0">
                <a:latin typeface="Arial" panose="020B0604020202020204" pitchFamily="34" charset="0"/>
                <a:ea typeface="Arial" panose="020B0604020202020204" pitchFamily="34" charset="0"/>
                <a:cs typeface="Arial" panose="020B0604020202020204" pitchFamily="34" charset="0"/>
              </a:rPr>
              <a:t>sommeil  crises toniques infracliniques avec des </a:t>
            </a:r>
            <a:r>
              <a:rPr lang="fr-FR" altLang="fr-FR" dirty="0" err="1">
                <a:latin typeface="Arial" panose="020B0604020202020204" pitchFamily="34" charset="0"/>
                <a:ea typeface="Arial" panose="020B0604020202020204" pitchFamily="34" charset="0"/>
                <a:cs typeface="Arial" panose="020B0604020202020204" pitchFamily="34" charset="0"/>
              </a:rPr>
              <a:t>RRapides</a:t>
            </a:r>
            <a:r>
              <a:rPr lang="fr-FR" altLang="fr-FR" dirty="0">
                <a:latin typeface="Arial" panose="020B0604020202020204" pitchFamily="34" charset="0"/>
                <a:ea typeface="Arial" panose="020B0604020202020204" pitchFamily="34" charset="0"/>
                <a:cs typeface="Arial" panose="020B0604020202020204" pitchFamily="34" charset="0"/>
              </a:rPr>
              <a:t> , durée de 4 a 6 sec.</a:t>
            </a:r>
          </a:p>
          <a:p>
            <a:pPr lvl="1" eaLnBrk="1" hangingPunct="1"/>
            <a:r>
              <a:rPr lang="fr-FR" altLang="fr-FR" dirty="0">
                <a:latin typeface="Arial" panose="020B0604020202020204" pitchFamily="34" charset="0"/>
                <a:ea typeface="Arial" panose="020B0604020202020204" pitchFamily="34" charset="0"/>
                <a:cs typeface="Arial" panose="020B0604020202020204" pitchFamily="34" charset="0"/>
              </a:rPr>
              <a:t>Une crise T-C </a:t>
            </a:r>
            <a:r>
              <a:rPr lang="fr-FR" altLang="fr-FR" dirty="0" err="1">
                <a:latin typeface="Arial" panose="020B0604020202020204" pitchFamily="34" charset="0"/>
                <a:ea typeface="Arial" panose="020B0604020202020204" pitchFamily="34" charset="0"/>
                <a:cs typeface="Arial" panose="020B0604020202020204" pitchFamily="34" charset="0"/>
              </a:rPr>
              <a:t>enrégistrée</a:t>
            </a:r>
            <a:r>
              <a:rPr lang="fr-FR" altLang="fr-FR" dirty="0">
                <a:latin typeface="Arial" panose="020B0604020202020204" pitchFamily="34" charset="0"/>
                <a:ea typeface="Arial" panose="020B0604020202020204" pitchFamily="34" charset="0"/>
                <a:cs typeface="Arial" panose="020B0604020202020204" pitchFamily="34" charset="0"/>
              </a:rPr>
              <a:t>, </a:t>
            </a:r>
            <a:r>
              <a:rPr lang="fr-FR" altLang="fr-FR" dirty="0" err="1">
                <a:latin typeface="Arial" panose="020B0604020202020204" pitchFamily="34" charset="0"/>
                <a:ea typeface="Arial" panose="020B0604020202020204" pitchFamily="34" charset="0"/>
                <a:cs typeface="Arial" panose="020B0604020202020204" pitchFamily="34" charset="0"/>
              </a:rPr>
              <a:t>deviation</a:t>
            </a:r>
            <a:r>
              <a:rPr lang="fr-FR" altLang="fr-FR" dirty="0">
                <a:latin typeface="Arial" panose="020B0604020202020204" pitchFamily="34" charset="0"/>
                <a:ea typeface="Arial" panose="020B0604020202020204" pitchFamily="34" charset="0"/>
                <a:cs typeface="Arial" panose="020B0604020202020204" pitchFamily="34" charset="0"/>
              </a:rPr>
              <a:t> des yeux a G°, clonies des </a:t>
            </a:r>
            <a:r>
              <a:rPr lang="fr-FR" altLang="fr-FR" dirty="0" err="1">
                <a:latin typeface="Arial" panose="020B0604020202020204" pitchFamily="34" charset="0"/>
                <a:ea typeface="Arial" panose="020B0604020202020204" pitchFamily="34" charset="0"/>
                <a:cs typeface="Arial" panose="020B0604020202020204" pitchFamily="34" charset="0"/>
              </a:rPr>
              <a:t>mbres</a:t>
            </a:r>
            <a:r>
              <a:rPr lang="fr-FR" altLang="fr-FR" dirty="0">
                <a:latin typeface="Arial" panose="020B0604020202020204" pitchFamily="34" charset="0"/>
                <a:ea typeface="Arial" panose="020B0604020202020204" pitchFamily="34" charset="0"/>
                <a:cs typeface="Arial" panose="020B0604020202020204" pitchFamily="34" charset="0"/>
              </a:rPr>
              <a:t> asymétriques. </a:t>
            </a:r>
          </a:p>
          <a:p>
            <a:pPr eaLnBrk="1" hangingPunct="1"/>
            <a:endParaRPr lang="fr-FR" altLang="fr-FR" dirty="0">
              <a:latin typeface="Arial" panose="020B0604020202020204" pitchFamily="34" charset="0"/>
              <a:ea typeface="ＭＳ Ｐゴシック" panose="020B0600070205080204" pitchFamily="34" charset="-128"/>
            </a:endParaRPr>
          </a:p>
          <a:p>
            <a:pPr lvl="1" eaLnBrk="1" hangingPunct="1"/>
            <a:endParaRPr lang="fr-FR" altLang="fr-FR" dirty="0">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954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15</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32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16</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9464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17</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6794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18</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9438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19</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4505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20</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7963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B227B7-8236-DD46-B755-C7D6CA0EA18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011122-2D34-AF40-BD7A-123E237F46DE}" type="slidenum">
              <a:rPr lang="fr-FR" altLang="fr-FR" sz="1200"/>
              <a:pPr/>
              <a:t>21</a:t>
            </a:fld>
            <a:endParaRPr lang="fr-FR" altLang="fr-FR" sz="1200"/>
          </a:p>
        </p:txBody>
      </p:sp>
      <p:sp>
        <p:nvSpPr>
          <p:cNvPr id="142338" name="Rectangle 2">
            <a:extLst>
              <a:ext uri="{FF2B5EF4-FFF2-40B4-BE49-F238E27FC236}">
                <a16:creationId xmlns:a16="http://schemas.microsoft.com/office/drawing/2014/main" id="{2744F2B0-6450-1045-84BE-764CD74E7D5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a:extLst>
              <a:ext uri="{FF2B5EF4-FFF2-40B4-BE49-F238E27FC236}">
                <a16:creationId xmlns:a16="http://schemas.microsoft.com/office/drawing/2014/main" id="{4D8D158A-A0B8-CF47-A00F-32B5D1D18F39}"/>
              </a:ext>
            </a:extLst>
          </p:cNvPr>
          <p:cNvSpPr>
            <a:spLocks noGrp="1" noChangeArrowheads="1"/>
          </p:cNvSpPr>
          <p:nvPr>
            <p:ph type="body" idx="1"/>
          </p:nvPr>
        </p:nvSpPr>
        <p:spPr/>
        <p:txBody>
          <a:bodyPr/>
          <a:lstStyle/>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r>
              <a:rPr lang="fr-FR" altLang="fr-FR" b="1">
                <a:latin typeface="Arial" panose="020B0604020202020204" pitchFamily="34" charset="0"/>
                <a:ea typeface="ＭＳ Ｐゴシック" panose="020B0600070205080204" pitchFamily="34" charset="-128"/>
              </a:rPr>
              <a:t>5 ans</a:t>
            </a:r>
            <a:r>
              <a:rPr lang="fr-FR" altLang="fr-FR">
                <a:latin typeface="Arial" panose="020B0604020202020204" pitchFamily="34" charset="0"/>
                <a:ea typeface="ＭＳ Ｐゴシック" panose="020B0600070205080204" pitchFamily="34" charset="-128"/>
              </a:rPr>
              <a:t>: (vidéo)</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tres altéré,sans activité physiol, tracé  tres ample et lent.</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sommeil  crises toniques infracliniques avec des RRapides , durée de 4 a 6 sec.</a:t>
            </a:r>
          </a:p>
          <a:p>
            <a:pPr lvl="1" eaLnBrk="1" hangingPunct="1"/>
            <a:r>
              <a:rPr lang="fr-FR" altLang="fr-FR">
                <a:latin typeface="Arial" panose="020B0604020202020204" pitchFamily="34" charset="0"/>
                <a:ea typeface="Arial" panose="020B0604020202020204" pitchFamily="34" charset="0"/>
                <a:cs typeface="Arial" panose="020B0604020202020204" pitchFamily="34" charset="0"/>
              </a:rPr>
              <a:t>Une crise T-C enrégistrée, deviation des yeux a G°, clonies des mbres asymétriques. </a:t>
            </a:r>
          </a:p>
          <a:p>
            <a:pPr eaLnBrk="1" hangingPunct="1"/>
            <a:endParaRPr lang="fr-FR" altLang="fr-FR">
              <a:latin typeface="Arial" panose="020B0604020202020204" pitchFamily="34" charset="0"/>
              <a:ea typeface="ＭＳ Ｐゴシック" panose="020B0600070205080204" pitchFamily="34" charset="-128"/>
            </a:endParaRPr>
          </a:p>
          <a:p>
            <a:pPr lvl="1" eaLnBrk="1" hangingPunct="1"/>
            <a:endParaRPr lang="fr-FR" altLang="fr-FR">
              <a:latin typeface="Arial" panose="020B0604020202020204" pitchFamily="34" charset="0"/>
              <a:ea typeface="Arial" panose="020B0604020202020204" pitchFamily="34" charset="0"/>
              <a:cs typeface="Arial" panose="020B0604020202020204" pitchFamily="34" charset="0"/>
            </a:endParaRPr>
          </a:p>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483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A011A-1359-C843-F9C0-1DDF6ADB0E1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6072C1C-8A88-DB5F-3D14-FCD959557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C3444E4-DFCB-6ED6-2860-55A49235FA7C}"/>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10A6D429-1D8F-613D-2EDB-4D2823A2AD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3A4AAB-7948-2F65-9D6F-1BDB09958B6C}"/>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135289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6612D-2DB3-2BB4-2491-E281FB235C9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5C5D159-F36A-C059-CF9B-8385634D661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29014A-DE73-15F3-D22A-017F26C41373}"/>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3767AEBF-619E-6618-1B15-C2826D14C2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9133B8-B5B1-E109-3597-0D6BEC5D9F52}"/>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52491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66DCBB-64DC-A608-A7C8-8CEC4CC23FF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AC047AD-5F45-47CB-96CC-5B1D791315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9B7FDC-2312-C687-3B2F-97F73767E932}"/>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C8AFFB91-24AB-463B-85C5-1BFCC4189E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BB1072-55CA-AD1C-9AF1-30AC1D115E0E}"/>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367594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148A6-7BA3-CFBB-9C73-19A3F57E24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14B9F6-9FCD-D3F1-A847-A76D52E2994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68EBB5-E2E4-3001-4EDE-3A481FF71C09}"/>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0B3F6EF6-AFB1-C252-719D-D8AC3D7C8D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E8C0DC-9B92-04AF-4275-6D4499C9143D}"/>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290872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3E502-4E7D-ABBE-5896-29D6E13BE46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980DB43-E1EA-7B67-2BA9-6145942222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4B905C8-1C1E-E234-1176-896EB7C4755D}"/>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4AC13B4E-4DA2-CB72-E0AA-3AA8280B3E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599824-E3D9-B275-D438-7BC8D6BED128}"/>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341520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B8D7F-22A0-E028-91A8-77DBF6B0FD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C318AD-34F1-E937-9E94-3586D907114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A2E912A-E1A5-B56B-7F1A-136FCCDDC7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83C69F3-5B88-45ED-4D66-DAACDBECDDC9}"/>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6" name="Espace réservé du pied de page 5">
            <a:extLst>
              <a:ext uri="{FF2B5EF4-FFF2-40B4-BE49-F238E27FC236}">
                <a16:creationId xmlns:a16="http://schemas.microsoft.com/office/drawing/2014/main" id="{71C98CA3-21CB-A7C6-B519-2CFCA3E47D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CE7B3A-1F53-791C-8C4C-6387FCC08A50}"/>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138644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3AAA5-FCD1-C2A5-7B67-88C47B333EB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E96C8AB-04D7-092E-3F94-F78176177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CAC579-92E0-7BD7-106E-1979D077917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DF6DEEF-31E0-C9D2-F23C-FF68E6BFE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506F327-F887-F178-24BE-6E347F7445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EC46243-CF7D-46C3-93B7-DD42EEDBF8CC}"/>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8" name="Espace réservé du pied de page 7">
            <a:extLst>
              <a:ext uri="{FF2B5EF4-FFF2-40B4-BE49-F238E27FC236}">
                <a16:creationId xmlns:a16="http://schemas.microsoft.com/office/drawing/2014/main" id="{6A791E8A-D5AC-128C-1A8E-4B857CA4D4E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730FD8C-0ED0-9F1E-EEF1-24190CC6BF10}"/>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142795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BB240-1F54-A2BE-AF70-8497EBB486A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C313AA-314F-4463-941A-CC8843651897}"/>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4" name="Espace réservé du pied de page 3">
            <a:extLst>
              <a:ext uri="{FF2B5EF4-FFF2-40B4-BE49-F238E27FC236}">
                <a16:creationId xmlns:a16="http://schemas.microsoft.com/office/drawing/2014/main" id="{0A698E48-F3B9-E05F-1803-BD00D087197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209700B-BC32-9D05-D33E-12CB0D4489B1}"/>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333547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160572E-675E-8EA2-7332-C1810299DFBA}"/>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3" name="Espace réservé du pied de page 2">
            <a:extLst>
              <a:ext uri="{FF2B5EF4-FFF2-40B4-BE49-F238E27FC236}">
                <a16:creationId xmlns:a16="http://schemas.microsoft.com/office/drawing/2014/main" id="{047DC924-9BAF-1EA1-2CAB-3C5F89E7EE2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C25A43-9A60-A747-8D0F-CAFEFA505600}"/>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61844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2A205-8A4C-E0F2-8957-5A3F6F3D82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8393FC3-7DEE-A4F2-54FE-F2C1CB1E7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F6E8117-09E8-471A-5D30-67EFC718C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5346FF-6CC2-5046-9001-E663B414853B}"/>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6" name="Espace réservé du pied de page 5">
            <a:extLst>
              <a:ext uri="{FF2B5EF4-FFF2-40B4-BE49-F238E27FC236}">
                <a16:creationId xmlns:a16="http://schemas.microsoft.com/office/drawing/2014/main" id="{A90EB9E0-C7C9-2847-3189-E09626A84C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AE1AB8-5A2B-8CEC-2235-022FE6050372}"/>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237378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F950C-16A4-4285-17D8-09A6F49CDF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6AC542-98E3-66FA-B771-2982460F48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443B2B6-1ECE-4BE8-5952-BAD3B5DFA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E26ECA-17EC-28E5-8ECE-F0C3F6D3CF5F}"/>
              </a:ext>
            </a:extLst>
          </p:cNvPr>
          <p:cNvSpPr>
            <a:spLocks noGrp="1"/>
          </p:cNvSpPr>
          <p:nvPr>
            <p:ph type="dt" sz="half" idx="10"/>
          </p:nvPr>
        </p:nvSpPr>
        <p:spPr/>
        <p:txBody>
          <a:bodyPr/>
          <a:lstStyle/>
          <a:p>
            <a:fld id="{7CB0FAB0-FA93-4C47-8F08-E6792B44D154}" type="datetimeFigureOut">
              <a:rPr lang="fr-FR" smtClean="0"/>
              <a:t>06/10/2023</a:t>
            </a:fld>
            <a:endParaRPr lang="fr-FR"/>
          </a:p>
        </p:txBody>
      </p:sp>
      <p:sp>
        <p:nvSpPr>
          <p:cNvPr id="6" name="Espace réservé du pied de page 5">
            <a:extLst>
              <a:ext uri="{FF2B5EF4-FFF2-40B4-BE49-F238E27FC236}">
                <a16:creationId xmlns:a16="http://schemas.microsoft.com/office/drawing/2014/main" id="{0FBB1D3C-91BD-6BCB-AE33-B07E671EBA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534EE1-B883-2F47-14CC-367B7151736A}"/>
              </a:ext>
            </a:extLst>
          </p:cNvPr>
          <p:cNvSpPr>
            <a:spLocks noGrp="1"/>
          </p:cNvSpPr>
          <p:nvPr>
            <p:ph type="sldNum" sz="quarter" idx="12"/>
          </p:nvPr>
        </p:nvSpPr>
        <p:spPr/>
        <p:txBody>
          <a:bodyPr/>
          <a:lstStyle/>
          <a:p>
            <a:fld id="{83ED711A-2972-1E4D-993E-0D9F01C3FD47}" type="slidenum">
              <a:rPr lang="fr-FR" smtClean="0"/>
              <a:t>‹N°›</a:t>
            </a:fld>
            <a:endParaRPr lang="fr-FR"/>
          </a:p>
        </p:txBody>
      </p:sp>
    </p:spTree>
    <p:extLst>
      <p:ext uri="{BB962C8B-B14F-4D97-AF65-F5344CB8AC3E}">
        <p14:creationId xmlns:p14="http://schemas.microsoft.com/office/powerpoint/2010/main" val="205042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B56658D-6F44-C94C-0D86-D7FA5BE77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807685B-BD6B-ABD5-A319-E4CE9359E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14C434-19DF-9D8B-FF35-368659F46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0FAB0-FA93-4C47-8F08-E6792B44D154}" type="datetimeFigureOut">
              <a:rPr lang="fr-FR" smtClean="0"/>
              <a:t>06/10/2023</a:t>
            </a:fld>
            <a:endParaRPr lang="fr-FR"/>
          </a:p>
        </p:txBody>
      </p:sp>
      <p:sp>
        <p:nvSpPr>
          <p:cNvPr id="5" name="Espace réservé du pied de page 4">
            <a:extLst>
              <a:ext uri="{FF2B5EF4-FFF2-40B4-BE49-F238E27FC236}">
                <a16:creationId xmlns:a16="http://schemas.microsoft.com/office/drawing/2014/main" id="{044F826B-A162-BD88-6B2F-228B68F92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1968239-85BD-E20A-FCBE-27003755B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711A-2972-1E4D-993E-0D9F01C3FD47}" type="slidenum">
              <a:rPr lang="fr-FR" smtClean="0"/>
              <a:t>‹N°›</a:t>
            </a:fld>
            <a:endParaRPr lang="fr-FR"/>
          </a:p>
        </p:txBody>
      </p:sp>
    </p:spTree>
    <p:extLst>
      <p:ext uri="{BB962C8B-B14F-4D97-AF65-F5344CB8AC3E}">
        <p14:creationId xmlns:p14="http://schemas.microsoft.com/office/powerpoint/2010/main" val="383418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hyperlink" Target="http://www.inserm.fr/" TargetMode="Externa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as-sante.fr/portail/jcms/c_2760855/fr/syndrome-de-rett-et-apparente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has-sante.fr/portail/jcms/c_2760855/fr/syndrome-de-rett-et-apparent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6A662-1DD6-0AA2-D258-B12835759A6F}"/>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D03731C7-6621-9AA3-7C34-048F2FAB5969}"/>
              </a:ext>
            </a:extLst>
          </p:cNvPr>
          <p:cNvSpPr>
            <a:spLocks noGrp="1"/>
          </p:cNvSpPr>
          <p:nvPr>
            <p:ph type="subTitle" idx="1"/>
          </p:nvPr>
        </p:nvSpPr>
        <p:spPr>
          <a:xfrm>
            <a:off x="1524000" y="4093030"/>
            <a:ext cx="9144000" cy="1230086"/>
          </a:xfrm>
        </p:spPr>
        <p:txBody>
          <a:bodyPr>
            <a:normAutofit fontScale="62500" lnSpcReduction="20000"/>
          </a:bodyPr>
          <a:lstStyle/>
          <a:p>
            <a:pPr eaLnBrk="1" hangingPunct="1"/>
            <a:r>
              <a:rPr lang="en-US" altLang="fr-FR" sz="3200" b="1" dirty="0"/>
              <a:t>Nadia </a:t>
            </a:r>
            <a:r>
              <a:rPr lang="en-US" altLang="fr-FR" sz="3200" b="1" dirty="0" err="1"/>
              <a:t>Bahi</a:t>
            </a:r>
            <a:r>
              <a:rPr lang="en-US" altLang="fr-FR" sz="3200" b="1" dirty="0"/>
              <a:t>-Buisson </a:t>
            </a:r>
          </a:p>
          <a:p>
            <a:r>
              <a:rPr lang="fr-FR" altLang="fr-FR" sz="2400" dirty="0"/>
              <a:t>1- Université de Paris, Institut Imagine</a:t>
            </a:r>
          </a:p>
          <a:p>
            <a:r>
              <a:rPr lang="fr-FR" altLang="fr-FR" sz="2400" dirty="0"/>
              <a:t>2-</a:t>
            </a:r>
            <a:r>
              <a:rPr lang="en-GB" altLang="fr-FR" sz="2400" dirty="0"/>
              <a:t> INSERM UMR-1163, Embryology and genetics of congenital malformations</a:t>
            </a:r>
            <a:endParaRPr lang="fr-FR" altLang="fr-FR" sz="2400" dirty="0"/>
          </a:p>
          <a:p>
            <a:r>
              <a:rPr lang="fr-FR" altLang="fr-FR" sz="2400" dirty="0"/>
              <a:t>3- Service de Neurologie pédiatrique, Assistance Publique-Hôpitaux de Paris (AP-HP), Hôpital Necker, Paris, France</a:t>
            </a:r>
          </a:p>
        </p:txBody>
      </p:sp>
      <p:pic>
        <p:nvPicPr>
          <p:cNvPr id="4" name="Image 3">
            <a:extLst>
              <a:ext uri="{FF2B5EF4-FFF2-40B4-BE49-F238E27FC236}">
                <a16:creationId xmlns:a16="http://schemas.microsoft.com/office/drawing/2014/main" id="{F30F1FEA-E4B7-F551-8BB5-4ECF8F6CD14D}"/>
              </a:ext>
            </a:extLst>
          </p:cNvPr>
          <p:cNvPicPr>
            <a:picLocks noChangeAspect="1"/>
          </p:cNvPicPr>
          <p:nvPr/>
        </p:nvPicPr>
        <p:blipFill>
          <a:blip r:embed="rId2"/>
          <a:stretch>
            <a:fillRect/>
          </a:stretch>
        </p:blipFill>
        <p:spPr>
          <a:xfrm>
            <a:off x="2286000" y="5424943"/>
            <a:ext cx="7772400" cy="1348414"/>
          </a:xfrm>
          <a:prstGeom prst="rect">
            <a:avLst/>
          </a:prstGeom>
        </p:spPr>
      </p:pic>
      <p:pic>
        <p:nvPicPr>
          <p:cNvPr id="5" name="Image 4">
            <a:extLst>
              <a:ext uri="{FF2B5EF4-FFF2-40B4-BE49-F238E27FC236}">
                <a16:creationId xmlns:a16="http://schemas.microsoft.com/office/drawing/2014/main" id="{2A8E2032-1E63-5B67-1D65-08579856D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96" y="3175"/>
            <a:ext cx="1296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nserm2">
            <a:hlinkClick r:id="rId4" tooltip="Site national Inserm"/>
            <a:extLst>
              <a:ext uri="{FF2B5EF4-FFF2-40B4-BE49-F238E27FC236}">
                <a16:creationId xmlns:a16="http://schemas.microsoft.com/office/drawing/2014/main" id="{718E3300-68B4-DC11-A4EE-4005D5DC2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835" y="728664"/>
            <a:ext cx="1260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Logo Faculté de médecine">
            <a:extLst>
              <a:ext uri="{FF2B5EF4-FFF2-40B4-BE49-F238E27FC236}">
                <a16:creationId xmlns:a16="http://schemas.microsoft.com/office/drawing/2014/main" id="{CD19DA88-FE25-D86F-6312-C5CBAE8AA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884" y="109539"/>
            <a:ext cx="16954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a:extLst>
              <a:ext uri="{FF2B5EF4-FFF2-40B4-BE49-F238E27FC236}">
                <a16:creationId xmlns:a16="http://schemas.microsoft.com/office/drawing/2014/main" id="{A87501C1-3D4B-D73C-1237-6A30396D85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721" y="712788"/>
            <a:ext cx="13271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5" descr="Macintosh HD:Users:Biquette:Library:Containers:com.apple.mail:Data:Library:Mail Downloads:B8F34DEF-FD97-4BDF-A347-3F597D80DFFE:003.jpeg">
            <a:extLst>
              <a:ext uri="{FF2B5EF4-FFF2-40B4-BE49-F238E27FC236}">
                <a16:creationId xmlns:a16="http://schemas.microsoft.com/office/drawing/2014/main" id="{4F612D66-524B-6C88-AAA5-3C6CEBADA028}"/>
              </a:ext>
            </a:extLst>
          </p:cNvPr>
          <p:cNvPicPr>
            <a:picLocks noChangeAspect="1"/>
          </p:cNvPicPr>
          <p:nvPr/>
        </p:nvPicPr>
        <p:blipFill>
          <a:blip r:embed="rId8">
            <a:extLst>
              <a:ext uri="{28A0092B-C50C-407E-A947-70E740481C1C}">
                <a14:useLocalDpi xmlns:a14="http://schemas.microsoft.com/office/drawing/2010/main" val="0"/>
              </a:ext>
            </a:extLst>
          </a:blip>
          <a:srcRect l="15388"/>
          <a:stretch>
            <a:fillRect/>
          </a:stretch>
        </p:blipFill>
        <p:spPr bwMode="auto">
          <a:xfrm>
            <a:off x="1648960" y="1201290"/>
            <a:ext cx="33702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7" descr="Macintosh HD:Users:Biquette:Library:Containers:com.apple.mail:Data:Library:Mail Downloads:68483A5E-AF5B-48E2-BB8F-462E94FE7975:Chaise1.jpeg">
            <a:extLst>
              <a:ext uri="{FF2B5EF4-FFF2-40B4-BE49-F238E27FC236}">
                <a16:creationId xmlns:a16="http://schemas.microsoft.com/office/drawing/2014/main" id="{0B335837-C56E-4EF2-0569-095A91229FD2}"/>
              </a:ext>
            </a:extLst>
          </p:cNvPr>
          <p:cNvPicPr>
            <a:picLocks noChangeAspect="1"/>
          </p:cNvPicPr>
          <p:nvPr/>
        </p:nvPicPr>
        <p:blipFill>
          <a:blip r:embed="rId9">
            <a:extLst>
              <a:ext uri="{28A0092B-C50C-407E-A947-70E740481C1C}">
                <a14:useLocalDpi xmlns:a14="http://schemas.microsoft.com/office/drawing/2010/main" val="0"/>
              </a:ext>
            </a:extLst>
          </a:blip>
          <a:srcRect b="12866"/>
          <a:stretch>
            <a:fillRect/>
          </a:stretch>
        </p:blipFill>
        <p:spPr bwMode="auto">
          <a:xfrm>
            <a:off x="5203372" y="1201290"/>
            <a:ext cx="25669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E:\Centre Rett\Logo\09 02 16 Logo Centre Rett coul.jpg">
            <a:extLst>
              <a:ext uri="{FF2B5EF4-FFF2-40B4-BE49-F238E27FC236}">
                <a16:creationId xmlns:a16="http://schemas.microsoft.com/office/drawing/2014/main" id="{3CF165F5-61DE-1174-E6BF-99B4AFC7B9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7488" y="1190403"/>
            <a:ext cx="252844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00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14384024-A15C-C6B8-681A-9CED31A62BBF}"/>
              </a:ext>
            </a:extLst>
          </p:cNvPr>
          <p:cNvSpPr>
            <a:spLocks noGrp="1"/>
          </p:cNvSpPr>
          <p:nvPr>
            <p:ph type="title"/>
          </p:nvPr>
        </p:nvSpPr>
        <p:spPr>
          <a:xfrm>
            <a:off x="2063750" y="187325"/>
            <a:ext cx="8229600" cy="1143000"/>
          </a:xfrm>
        </p:spPr>
        <p:txBody>
          <a:bodyPr/>
          <a:lstStyle/>
          <a:p>
            <a:pPr>
              <a:defRPr/>
            </a:pPr>
            <a:r>
              <a:rPr lang="fr-FR" altLang="fr-FR" sz="3200" b="1" dirty="0">
                <a:solidFill>
                  <a:srgbClr val="7030A0"/>
                </a:solidFill>
                <a:latin typeface="Arial" pitchFamily="34" charset="0"/>
                <a:ea typeface="ＭＳ Ｐゴシック" pitchFamily="34" charset="-128"/>
                <a:cs typeface="+mn-cs"/>
              </a:rPr>
              <a:t>PNDS : Protocole national de soins</a:t>
            </a:r>
            <a:br>
              <a:rPr lang="fr-FR" altLang="fr-FR" sz="3200" b="1" dirty="0">
                <a:solidFill>
                  <a:srgbClr val="7030A0"/>
                </a:solidFill>
                <a:latin typeface="Arial" pitchFamily="34" charset="0"/>
                <a:ea typeface="ＭＳ Ｐゴシック" pitchFamily="34" charset="-128"/>
                <a:cs typeface="+mn-cs"/>
              </a:rPr>
            </a:br>
            <a:endParaRPr lang="fr-FR" altLang="fr-FR" sz="3200" b="1" dirty="0">
              <a:solidFill>
                <a:srgbClr val="7030A0"/>
              </a:solidFill>
              <a:latin typeface="Arial" pitchFamily="34" charset="0"/>
              <a:ea typeface="ＭＳ Ｐゴシック" pitchFamily="34" charset="-128"/>
              <a:cs typeface="+mn-cs"/>
            </a:endParaRPr>
          </a:p>
        </p:txBody>
      </p:sp>
      <p:sp>
        <p:nvSpPr>
          <p:cNvPr id="21506" name="Espace réservé du contenu 2">
            <a:extLst>
              <a:ext uri="{FF2B5EF4-FFF2-40B4-BE49-F238E27FC236}">
                <a16:creationId xmlns:a16="http://schemas.microsoft.com/office/drawing/2014/main" id="{92E6DE30-1BEB-01ED-6A74-375C46C7EB3C}"/>
              </a:ext>
            </a:extLst>
          </p:cNvPr>
          <p:cNvSpPr>
            <a:spLocks noGrp="1"/>
          </p:cNvSpPr>
          <p:nvPr>
            <p:ph idx="1"/>
          </p:nvPr>
        </p:nvSpPr>
        <p:spPr>
          <a:xfrm>
            <a:off x="533400" y="981076"/>
            <a:ext cx="10820399" cy="5732463"/>
          </a:xfrm>
        </p:spPr>
        <p:txBody>
          <a:bodyPr>
            <a:normAutofit fontScale="77500" lnSpcReduction="20000"/>
          </a:bodyPr>
          <a:lstStyle/>
          <a:p>
            <a:pPr>
              <a:defRPr/>
            </a:pPr>
            <a:endParaRPr lang="fr-FR" altLang="fr-FR" sz="1600" dirty="0"/>
          </a:p>
          <a:p>
            <a:pPr marL="0" indent="0" algn="ctr">
              <a:buNone/>
            </a:pPr>
            <a:r>
              <a:rPr lang="fr-FR" altLang="fr-FR" b="1" dirty="0">
                <a:solidFill>
                  <a:srgbClr val="7030A0"/>
                </a:solidFill>
              </a:rPr>
              <a:t>Professionnels impliqués en lien avec le médecin référent (traitant) et coordonnateur hospitalier </a:t>
            </a:r>
          </a:p>
          <a:p>
            <a:pPr marL="0" indent="0" algn="ctr">
              <a:buNone/>
            </a:pPr>
            <a:endParaRPr lang="fr-FR" altLang="fr-FR" b="1" dirty="0">
              <a:solidFill>
                <a:srgbClr val="7030A0"/>
              </a:solidFill>
            </a:endParaRPr>
          </a:p>
          <a:p>
            <a:pPr>
              <a:lnSpc>
                <a:spcPct val="110000"/>
              </a:lnSpc>
            </a:pPr>
            <a:r>
              <a:rPr lang="fr-FR" altLang="fr-FR" dirty="0">
                <a:solidFill>
                  <a:srgbClr val="7030A0"/>
                </a:solidFill>
              </a:rPr>
              <a:t>des médecins de plusieurs disciplines pédiatriques : </a:t>
            </a:r>
          </a:p>
          <a:p>
            <a:pPr lvl="1">
              <a:lnSpc>
                <a:spcPct val="110000"/>
              </a:lnSpc>
            </a:pPr>
            <a:r>
              <a:rPr lang="fr-FR" altLang="fr-FR" sz="2900" dirty="0">
                <a:solidFill>
                  <a:srgbClr val="7030A0"/>
                </a:solidFill>
              </a:rPr>
              <a:t>pédiatre généraliste, neuropédiatre, endocrinologue pédiatre, gastro-entérologue pédiatre, médecin de médecine physique et de réadaptation (MPR), chirurgien orthopédiste pédiatrique, pédopsychiatre ;</a:t>
            </a:r>
          </a:p>
          <a:p>
            <a:pPr>
              <a:lnSpc>
                <a:spcPct val="110000"/>
              </a:lnSpc>
            </a:pPr>
            <a:r>
              <a:rPr lang="fr-FR" altLang="fr-FR" dirty="0">
                <a:solidFill>
                  <a:srgbClr val="7030A0"/>
                </a:solidFill>
              </a:rPr>
              <a:t>un généticien clinicien ;</a:t>
            </a:r>
          </a:p>
          <a:p>
            <a:pPr>
              <a:lnSpc>
                <a:spcPct val="110000"/>
              </a:lnSpc>
            </a:pPr>
            <a:r>
              <a:rPr lang="fr-FR" altLang="fr-FR" dirty="0">
                <a:solidFill>
                  <a:srgbClr val="7030A0"/>
                </a:solidFill>
              </a:rPr>
              <a:t>des médecins impliqués plus ponctuellement : pneumo-pédiatre ou pédiatre ayant une expertise dans le sommeil de l’enfant, oto-rhino-laryngologiste, ophtalmologiste, réanimateur pédiatre,</a:t>
            </a:r>
          </a:p>
          <a:p>
            <a:pPr>
              <a:lnSpc>
                <a:spcPct val="110000"/>
              </a:lnSpc>
            </a:pPr>
            <a:r>
              <a:rPr lang="fr-FR" altLang="fr-FR" dirty="0">
                <a:solidFill>
                  <a:srgbClr val="7030A0"/>
                </a:solidFill>
              </a:rPr>
              <a:t>algologue ;</a:t>
            </a:r>
          </a:p>
          <a:p>
            <a:pPr>
              <a:lnSpc>
                <a:spcPct val="110000"/>
              </a:lnSpc>
            </a:pPr>
            <a:r>
              <a:rPr lang="fr-FR" altLang="fr-FR" dirty="0">
                <a:solidFill>
                  <a:srgbClr val="7030A0"/>
                </a:solidFill>
              </a:rPr>
              <a:t>d’autres professionnels et paramédicaux : kinésithérapeute, psychologue, psychomotricien, ergothérapeute, orthophoniste, diététicien, stomathérapeute, dentiste, orthoptiste, assistant social, éducateur spécialisé.</a:t>
            </a:r>
          </a:p>
        </p:txBody>
      </p:sp>
      <p:pic>
        <p:nvPicPr>
          <p:cNvPr id="13316" name="Picture 6" descr="E:\Centre Rett\Logo\09 02 16 Logo Centre Rett coul.jpg">
            <a:extLst>
              <a:ext uri="{FF2B5EF4-FFF2-40B4-BE49-F238E27FC236}">
                <a16:creationId xmlns:a16="http://schemas.microsoft.com/office/drawing/2014/main" id="{987C853B-F4B3-9B13-D13E-5A4722F83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24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14384024-A15C-C6B8-681A-9CED31A62BBF}"/>
              </a:ext>
            </a:extLst>
          </p:cNvPr>
          <p:cNvSpPr>
            <a:spLocks noGrp="1"/>
          </p:cNvSpPr>
          <p:nvPr>
            <p:ph type="title"/>
          </p:nvPr>
        </p:nvSpPr>
        <p:spPr>
          <a:xfrm>
            <a:off x="2063749" y="187325"/>
            <a:ext cx="8876393" cy="1143000"/>
          </a:xfrm>
        </p:spPr>
        <p:txBody>
          <a:bodyPr>
            <a:normAutofit fontScale="90000"/>
          </a:bodyPr>
          <a:lstStyle/>
          <a:p>
            <a:pPr>
              <a:defRPr/>
            </a:pPr>
            <a:r>
              <a:rPr lang="fr-FR" altLang="fr-FR" sz="3200" b="1" dirty="0">
                <a:solidFill>
                  <a:srgbClr val="7030A0"/>
                </a:solidFill>
                <a:latin typeface="Arial" pitchFamily="34" charset="0"/>
                <a:ea typeface="ＭＳ Ｐゴシック" pitchFamily="34" charset="-128"/>
                <a:cs typeface="+mn-cs"/>
              </a:rPr>
              <a:t>PNDS : Objectifs principaux de la prise en charge</a:t>
            </a:r>
            <a:br>
              <a:rPr lang="fr-FR" altLang="fr-FR" sz="3200" b="1" dirty="0">
                <a:solidFill>
                  <a:srgbClr val="7030A0"/>
                </a:solidFill>
                <a:latin typeface="Arial" pitchFamily="34" charset="0"/>
                <a:ea typeface="ＭＳ Ｐゴシック" pitchFamily="34" charset="-128"/>
                <a:cs typeface="+mn-cs"/>
              </a:rPr>
            </a:br>
            <a:endParaRPr lang="fr-FR" altLang="fr-FR" sz="3200" b="1" dirty="0">
              <a:solidFill>
                <a:srgbClr val="7030A0"/>
              </a:solidFill>
              <a:latin typeface="Arial" pitchFamily="34" charset="0"/>
              <a:ea typeface="ＭＳ Ｐゴシック" pitchFamily="34" charset="-128"/>
              <a:cs typeface="+mn-cs"/>
            </a:endParaRPr>
          </a:p>
        </p:txBody>
      </p:sp>
      <p:sp>
        <p:nvSpPr>
          <p:cNvPr id="21506" name="Espace réservé du contenu 2">
            <a:extLst>
              <a:ext uri="{FF2B5EF4-FFF2-40B4-BE49-F238E27FC236}">
                <a16:creationId xmlns:a16="http://schemas.microsoft.com/office/drawing/2014/main" id="{92E6DE30-1BEB-01ED-6A74-375C46C7EB3C}"/>
              </a:ext>
            </a:extLst>
          </p:cNvPr>
          <p:cNvSpPr>
            <a:spLocks noGrp="1"/>
          </p:cNvSpPr>
          <p:nvPr>
            <p:ph idx="1"/>
          </p:nvPr>
        </p:nvSpPr>
        <p:spPr>
          <a:xfrm>
            <a:off x="533400" y="981076"/>
            <a:ext cx="10820399" cy="5732463"/>
          </a:xfrm>
        </p:spPr>
        <p:txBody>
          <a:bodyPr>
            <a:normAutofit fontScale="92500" lnSpcReduction="10000"/>
          </a:bodyPr>
          <a:lstStyle/>
          <a:p>
            <a:pPr>
              <a:defRPr/>
            </a:pPr>
            <a:endParaRPr lang="fr-FR" altLang="fr-FR" sz="1600" dirty="0"/>
          </a:p>
          <a:p>
            <a:pPr marL="0" indent="0" algn="ctr">
              <a:buNone/>
            </a:pPr>
            <a:endParaRPr lang="fr-FR" altLang="fr-FR" b="1" dirty="0">
              <a:solidFill>
                <a:srgbClr val="7030A0"/>
              </a:solidFill>
            </a:endParaRPr>
          </a:p>
          <a:p>
            <a:pPr>
              <a:lnSpc>
                <a:spcPct val="110000"/>
              </a:lnSpc>
            </a:pPr>
            <a:r>
              <a:rPr lang="fr-FR" altLang="fr-FR" b="1" dirty="0">
                <a:solidFill>
                  <a:srgbClr val="7030A0"/>
                </a:solidFill>
              </a:rPr>
              <a:t>Optimiser le développement</a:t>
            </a:r>
            <a:r>
              <a:rPr lang="fr-FR" altLang="fr-FR" dirty="0">
                <a:solidFill>
                  <a:srgbClr val="7030A0"/>
                </a:solidFill>
              </a:rPr>
              <a:t> psychomoteur et somatique et améliorer la qualité de vie des patients et des familles à tous les âges ;</a:t>
            </a:r>
          </a:p>
          <a:p>
            <a:pPr>
              <a:lnSpc>
                <a:spcPct val="110000"/>
              </a:lnSpc>
            </a:pPr>
            <a:r>
              <a:rPr lang="fr-FR" altLang="fr-FR" b="1" dirty="0">
                <a:solidFill>
                  <a:srgbClr val="7030A0"/>
                </a:solidFill>
              </a:rPr>
              <a:t>Dépister et prendre en charge les comorbidités </a:t>
            </a:r>
            <a:r>
              <a:rPr lang="fr-FR" altLang="fr-FR" dirty="0">
                <a:solidFill>
                  <a:srgbClr val="7030A0"/>
                </a:solidFill>
              </a:rPr>
              <a:t>en particulier, la dénutrition, les troubles digestifs hauts et bas, les troubles respiratoires ;</a:t>
            </a:r>
          </a:p>
          <a:p>
            <a:pPr>
              <a:lnSpc>
                <a:spcPct val="110000"/>
              </a:lnSpc>
            </a:pPr>
            <a:r>
              <a:rPr lang="fr-FR" altLang="fr-FR" dirty="0">
                <a:solidFill>
                  <a:srgbClr val="7030A0"/>
                </a:solidFill>
              </a:rPr>
              <a:t>Dépister et prendre en charge les crises épileptiques et non épileptiques ;</a:t>
            </a:r>
          </a:p>
          <a:p>
            <a:pPr>
              <a:lnSpc>
                <a:spcPct val="110000"/>
              </a:lnSpc>
            </a:pPr>
            <a:r>
              <a:rPr lang="fr-FR" altLang="fr-FR" dirty="0">
                <a:solidFill>
                  <a:srgbClr val="7030A0"/>
                </a:solidFill>
              </a:rPr>
              <a:t>Dépister et prendre en charge les troubles orthopédiques ;</a:t>
            </a:r>
          </a:p>
          <a:p>
            <a:pPr>
              <a:lnSpc>
                <a:spcPct val="110000"/>
              </a:lnSpc>
            </a:pPr>
            <a:r>
              <a:rPr lang="fr-FR" altLang="fr-FR" dirty="0">
                <a:solidFill>
                  <a:srgbClr val="7030A0"/>
                </a:solidFill>
              </a:rPr>
              <a:t>Dépister et prendre en charge la fragilité osseuse ;</a:t>
            </a:r>
          </a:p>
          <a:p>
            <a:pPr>
              <a:lnSpc>
                <a:spcPct val="110000"/>
              </a:lnSpc>
            </a:pPr>
            <a:r>
              <a:rPr lang="fr-FR" altLang="fr-FR" dirty="0">
                <a:solidFill>
                  <a:srgbClr val="7030A0"/>
                </a:solidFill>
              </a:rPr>
              <a:t>Dépister et prendre en charge les troubles du comportement, et du sommeil ;</a:t>
            </a:r>
          </a:p>
          <a:p>
            <a:pPr>
              <a:lnSpc>
                <a:spcPct val="110000"/>
              </a:lnSpc>
            </a:pPr>
            <a:r>
              <a:rPr lang="fr-FR" altLang="fr-FR" b="1" dirty="0">
                <a:solidFill>
                  <a:srgbClr val="7030A0"/>
                </a:solidFill>
              </a:rPr>
              <a:t>Prévenir les situations d’urgence </a:t>
            </a:r>
            <a:r>
              <a:rPr lang="fr-FR" altLang="fr-FR" dirty="0">
                <a:solidFill>
                  <a:srgbClr val="7030A0"/>
                </a:solidFill>
              </a:rPr>
              <a:t>en optimisant la formation et l’éducation thérapeutique</a:t>
            </a:r>
          </a:p>
        </p:txBody>
      </p:sp>
      <p:pic>
        <p:nvPicPr>
          <p:cNvPr id="13316" name="Picture 6" descr="E:\Centre Rett\Logo\09 02 16 Logo Centre Rett coul.jpg">
            <a:extLst>
              <a:ext uri="{FF2B5EF4-FFF2-40B4-BE49-F238E27FC236}">
                <a16:creationId xmlns:a16="http://schemas.microsoft.com/office/drawing/2014/main" id="{987C853B-F4B3-9B13-D13E-5A4722F83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2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14384024-A15C-C6B8-681A-9CED31A62BBF}"/>
              </a:ext>
            </a:extLst>
          </p:cNvPr>
          <p:cNvSpPr>
            <a:spLocks noGrp="1"/>
          </p:cNvSpPr>
          <p:nvPr>
            <p:ph type="title"/>
          </p:nvPr>
        </p:nvSpPr>
        <p:spPr>
          <a:xfrm>
            <a:off x="2063749" y="187325"/>
            <a:ext cx="8876393" cy="1143000"/>
          </a:xfrm>
        </p:spPr>
        <p:txBody>
          <a:bodyPr>
            <a:normAutofit fontScale="90000"/>
          </a:bodyPr>
          <a:lstStyle/>
          <a:p>
            <a:pPr>
              <a:defRPr/>
            </a:pPr>
            <a:r>
              <a:rPr lang="fr-FR" altLang="fr-FR" sz="3200" b="1" dirty="0">
                <a:solidFill>
                  <a:srgbClr val="7030A0"/>
                </a:solidFill>
                <a:latin typeface="Arial" pitchFamily="34" charset="0"/>
                <a:ea typeface="ＭＳ Ｐゴシック" pitchFamily="34" charset="-128"/>
                <a:cs typeface="+mn-cs"/>
              </a:rPr>
              <a:t>PNDS : Objectifs principaux de la prise en charge</a:t>
            </a:r>
            <a:br>
              <a:rPr lang="fr-FR" altLang="fr-FR" sz="3200" b="1" dirty="0">
                <a:solidFill>
                  <a:srgbClr val="7030A0"/>
                </a:solidFill>
                <a:latin typeface="Arial" pitchFamily="34" charset="0"/>
                <a:ea typeface="ＭＳ Ｐゴシック" pitchFamily="34" charset="-128"/>
                <a:cs typeface="+mn-cs"/>
              </a:rPr>
            </a:br>
            <a:endParaRPr lang="fr-FR" altLang="fr-FR" sz="3200" b="1" dirty="0">
              <a:solidFill>
                <a:srgbClr val="7030A0"/>
              </a:solidFill>
              <a:latin typeface="Arial" pitchFamily="34" charset="0"/>
              <a:ea typeface="ＭＳ Ｐゴシック" pitchFamily="34" charset="-128"/>
              <a:cs typeface="+mn-cs"/>
            </a:endParaRPr>
          </a:p>
        </p:txBody>
      </p:sp>
      <p:pic>
        <p:nvPicPr>
          <p:cNvPr id="13316" name="Picture 6" descr="E:\Centre Rett\Logo\09 02 16 Logo Centre Rett coul.jpg">
            <a:extLst>
              <a:ext uri="{FF2B5EF4-FFF2-40B4-BE49-F238E27FC236}">
                <a16:creationId xmlns:a16="http://schemas.microsoft.com/office/drawing/2014/main" id="{987C853B-F4B3-9B13-D13E-5A4722F83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D1620739-F400-B823-7327-05B5B14AD349}"/>
              </a:ext>
            </a:extLst>
          </p:cNvPr>
          <p:cNvPicPr>
            <a:picLocks noChangeAspect="1"/>
          </p:cNvPicPr>
          <p:nvPr/>
        </p:nvPicPr>
        <p:blipFill>
          <a:blip r:embed="rId3"/>
          <a:stretch>
            <a:fillRect/>
          </a:stretch>
        </p:blipFill>
        <p:spPr>
          <a:xfrm>
            <a:off x="2522425" y="955950"/>
            <a:ext cx="7616712" cy="5902050"/>
          </a:xfrm>
          <a:prstGeom prst="rect">
            <a:avLst/>
          </a:prstGeom>
        </p:spPr>
      </p:pic>
    </p:spTree>
    <p:extLst>
      <p:ext uri="{BB962C8B-B14F-4D97-AF65-F5344CB8AC3E}">
        <p14:creationId xmlns:p14="http://schemas.microsoft.com/office/powerpoint/2010/main" val="291437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14384024-A15C-C6B8-681A-9CED31A62BBF}"/>
              </a:ext>
            </a:extLst>
          </p:cNvPr>
          <p:cNvSpPr>
            <a:spLocks noGrp="1"/>
          </p:cNvSpPr>
          <p:nvPr>
            <p:ph type="title"/>
          </p:nvPr>
        </p:nvSpPr>
        <p:spPr>
          <a:xfrm>
            <a:off x="1643743" y="190499"/>
            <a:ext cx="9710057" cy="1325563"/>
          </a:xfrm>
        </p:spPr>
        <p:txBody>
          <a:bodyPr>
            <a:normAutofit fontScale="90000"/>
          </a:bodyPr>
          <a:lstStyle/>
          <a:p>
            <a:pPr>
              <a:defRPr/>
            </a:pPr>
            <a:r>
              <a:rPr lang="fr-FR" altLang="fr-FR" sz="3200" b="1" dirty="0">
                <a:solidFill>
                  <a:srgbClr val="7030A0"/>
                </a:solidFill>
                <a:latin typeface="Arial" pitchFamily="34" charset="0"/>
                <a:ea typeface="ＭＳ Ｐゴシック" pitchFamily="34" charset="-128"/>
                <a:cs typeface="+mn-cs"/>
              </a:rPr>
              <a:t>PNDS : Objectifs principaux de la prise en charge</a:t>
            </a:r>
            <a:br>
              <a:rPr lang="fr-FR" altLang="fr-FR" sz="3200" b="1" dirty="0">
                <a:solidFill>
                  <a:srgbClr val="7030A0"/>
                </a:solidFill>
                <a:latin typeface="Arial" pitchFamily="34" charset="0"/>
                <a:ea typeface="ＭＳ Ｐゴシック" pitchFamily="34" charset="-128"/>
                <a:cs typeface="+mn-cs"/>
              </a:rPr>
            </a:br>
            <a:endParaRPr lang="fr-FR" altLang="fr-FR" sz="3200" b="1" dirty="0">
              <a:solidFill>
                <a:srgbClr val="7030A0"/>
              </a:solidFill>
              <a:latin typeface="Arial" pitchFamily="34" charset="0"/>
              <a:ea typeface="ＭＳ Ｐゴシック" pitchFamily="34" charset="-128"/>
              <a:cs typeface="+mn-cs"/>
            </a:endParaRPr>
          </a:p>
        </p:txBody>
      </p:sp>
      <p:sp>
        <p:nvSpPr>
          <p:cNvPr id="2" name="Espace réservé du contenu 1">
            <a:extLst>
              <a:ext uri="{FF2B5EF4-FFF2-40B4-BE49-F238E27FC236}">
                <a16:creationId xmlns:a16="http://schemas.microsoft.com/office/drawing/2014/main" id="{7BD8043D-0540-471D-5181-BD3847DC70D7}"/>
              </a:ext>
            </a:extLst>
          </p:cNvPr>
          <p:cNvSpPr>
            <a:spLocks noGrp="1"/>
          </p:cNvSpPr>
          <p:nvPr>
            <p:ph idx="1"/>
          </p:nvPr>
        </p:nvSpPr>
        <p:spPr>
          <a:xfrm>
            <a:off x="762000" y="1328057"/>
            <a:ext cx="10896600" cy="5529943"/>
          </a:xfrm>
        </p:spPr>
        <p:txBody>
          <a:bodyPr>
            <a:noAutofit/>
          </a:bodyPr>
          <a:lstStyle/>
          <a:p>
            <a:pPr>
              <a:lnSpc>
                <a:spcPts val="2500"/>
              </a:lnSpc>
              <a:spcBef>
                <a:spcPts val="600"/>
              </a:spcBef>
            </a:pPr>
            <a:r>
              <a:rPr lang="fr-FR" sz="1800" dirty="0"/>
              <a:t>Suivi de la croissance tous les 6 mois jusqu’à 4 ans puis tous les ans jusqu’à 14 ans, puis tous les 2 ans ; </a:t>
            </a:r>
          </a:p>
          <a:p>
            <a:pPr>
              <a:lnSpc>
                <a:spcPts val="2500"/>
              </a:lnSpc>
              <a:spcBef>
                <a:spcPts val="600"/>
              </a:spcBef>
            </a:pPr>
            <a:r>
              <a:rPr lang="fr-FR" sz="1800" dirty="0"/>
              <a:t>Consultation </a:t>
            </a:r>
            <a:r>
              <a:rPr lang="fr-FR" sz="1800" dirty="0" err="1"/>
              <a:t>neuropédiatrique</a:t>
            </a:r>
            <a:r>
              <a:rPr lang="fr-FR" sz="1800" dirty="0"/>
              <a:t> doit être semestrielle jusqu’à l’âge de 4 ans puis tous les ans jusqu’à l’âge de 16 ans, puis relayée par la consultation en neurologie. La transition doit être abordée à partir de 12-14 ans. </a:t>
            </a:r>
          </a:p>
          <a:p>
            <a:pPr>
              <a:lnSpc>
                <a:spcPts val="2500"/>
              </a:lnSpc>
              <a:spcBef>
                <a:spcPts val="600"/>
              </a:spcBef>
            </a:pPr>
            <a:r>
              <a:rPr lang="fr-FR" sz="1800" dirty="0"/>
              <a:t>Consultation en médecine physique est également annuelle</a:t>
            </a:r>
          </a:p>
          <a:p>
            <a:pPr>
              <a:lnSpc>
                <a:spcPts val="2500"/>
              </a:lnSpc>
              <a:spcBef>
                <a:spcPts val="600"/>
              </a:spcBef>
            </a:pPr>
            <a:r>
              <a:rPr lang="fr-FR" sz="1800" dirty="0"/>
              <a:t>Consultation en orthopédie pas systématique et doit être indiquée en cas de déformation orthopédique sévère</a:t>
            </a:r>
          </a:p>
          <a:p>
            <a:pPr>
              <a:lnSpc>
                <a:spcPts val="2500"/>
              </a:lnSpc>
              <a:spcBef>
                <a:spcPts val="600"/>
              </a:spcBef>
            </a:pPr>
            <a:r>
              <a:rPr lang="fr-FR" sz="1800" dirty="0"/>
              <a:t>Dépistage du </a:t>
            </a:r>
            <a:r>
              <a:rPr lang="fr-FR" sz="1800" dirty="0" err="1"/>
              <a:t>QTc</a:t>
            </a:r>
            <a:r>
              <a:rPr lang="fr-FR" sz="1800" dirty="0"/>
              <a:t> long par un ECG tous les 3 ans.</a:t>
            </a:r>
          </a:p>
          <a:p>
            <a:pPr>
              <a:lnSpc>
                <a:spcPts val="2500"/>
              </a:lnSpc>
              <a:spcBef>
                <a:spcPts val="600"/>
              </a:spcBef>
            </a:pPr>
            <a:r>
              <a:rPr lang="fr-FR" sz="1800" dirty="0"/>
              <a:t>Consultation en endocrinologie est systématique à partir de l’âge de 4 ans</a:t>
            </a:r>
          </a:p>
          <a:p>
            <a:pPr>
              <a:lnSpc>
                <a:spcPts val="2500"/>
              </a:lnSpc>
              <a:spcBef>
                <a:spcPts val="600"/>
              </a:spcBef>
            </a:pPr>
            <a:r>
              <a:rPr lang="fr-FR" sz="1800" dirty="0"/>
              <a:t>Consultation en gynécologie doit être mise en place dès la puberté avec un suivi systématique tous les 2 ans</a:t>
            </a:r>
          </a:p>
          <a:p>
            <a:pPr>
              <a:lnSpc>
                <a:spcPts val="2500"/>
              </a:lnSpc>
              <a:spcBef>
                <a:spcPts val="600"/>
              </a:spcBef>
            </a:pPr>
            <a:r>
              <a:rPr lang="fr-FR" sz="1800" dirty="0"/>
              <a:t>Consultation en gastro-entérologie pédiatrique pas systématique.</a:t>
            </a:r>
          </a:p>
          <a:p>
            <a:pPr>
              <a:lnSpc>
                <a:spcPts val="2500"/>
              </a:lnSpc>
              <a:spcBef>
                <a:spcPts val="1200"/>
              </a:spcBef>
            </a:pPr>
            <a:r>
              <a:rPr lang="fr-FR" sz="1800" dirty="0"/>
              <a:t>Consultation du sommeil pas systématique dans le cadre d’une consultation multidisciplinaire.</a:t>
            </a:r>
          </a:p>
          <a:p>
            <a:pPr>
              <a:lnSpc>
                <a:spcPts val="2500"/>
              </a:lnSpc>
              <a:spcBef>
                <a:spcPts val="1200"/>
              </a:spcBef>
            </a:pPr>
            <a:r>
              <a:rPr lang="fr-FR" sz="1800" dirty="0"/>
              <a:t>Consultation en pneumologie pédiatrique pas systématique dans le cadre d’une consultation multidisciplinaire.</a:t>
            </a:r>
          </a:p>
          <a:p>
            <a:pPr>
              <a:lnSpc>
                <a:spcPts val="2500"/>
              </a:lnSpc>
              <a:spcBef>
                <a:spcPts val="1200"/>
              </a:spcBef>
            </a:pPr>
            <a:r>
              <a:rPr lang="fr-FR" sz="1800" dirty="0"/>
              <a:t>Consultation - dentiste : conseils de bonne hygiène bucco-dentaire et de dépister des complications.</a:t>
            </a:r>
          </a:p>
          <a:p>
            <a:pPr>
              <a:lnSpc>
                <a:spcPts val="2500"/>
              </a:lnSpc>
              <a:spcBef>
                <a:spcPts val="1200"/>
              </a:spcBef>
            </a:pPr>
            <a:r>
              <a:rPr lang="fr-FR" sz="1800" dirty="0"/>
              <a:t>Consultation ophtalmologique indispensable dès la récupération du contact visuel :</a:t>
            </a:r>
          </a:p>
        </p:txBody>
      </p:sp>
      <p:pic>
        <p:nvPicPr>
          <p:cNvPr id="13316" name="Picture 6" descr="E:\Centre Rett\Logo\09 02 16 Logo Centre Rett coul.jpg">
            <a:extLst>
              <a:ext uri="{FF2B5EF4-FFF2-40B4-BE49-F238E27FC236}">
                <a16:creationId xmlns:a16="http://schemas.microsoft.com/office/drawing/2014/main" id="{987C853B-F4B3-9B13-D13E-5A4722F83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91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6ECE6-4B94-5C7B-8DFA-5E54A9F4C024}"/>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les mouvements anormaux </a:t>
            </a:r>
          </a:p>
        </p:txBody>
      </p:sp>
      <p:pic>
        <p:nvPicPr>
          <p:cNvPr id="5" name="Picture 6" descr="E:\Centre Rett\Logo\09 02 16 Logo Centre Rett coul.jpg">
            <a:extLst>
              <a:ext uri="{FF2B5EF4-FFF2-40B4-BE49-F238E27FC236}">
                <a16:creationId xmlns:a16="http://schemas.microsoft.com/office/drawing/2014/main" id="{9C79F2BE-B5CB-0AEF-4473-B7A687735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a:extLst>
              <a:ext uri="{FF2B5EF4-FFF2-40B4-BE49-F238E27FC236}">
                <a16:creationId xmlns:a16="http://schemas.microsoft.com/office/drawing/2014/main" id="{4A98BB11-8A20-9B51-32C7-C940587C2836}"/>
              </a:ext>
            </a:extLst>
          </p:cNvPr>
          <p:cNvSpPr txBox="1">
            <a:spLocks/>
          </p:cNvSpPr>
          <p:nvPr/>
        </p:nvSpPr>
        <p:spPr>
          <a:xfrm>
            <a:off x="533400" y="1516061"/>
            <a:ext cx="10820399" cy="51974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altLang="fr-FR" b="1" dirty="0">
              <a:solidFill>
                <a:srgbClr val="7030A0"/>
              </a:solidFill>
            </a:endParaRPr>
          </a:p>
          <a:p>
            <a:pPr>
              <a:lnSpc>
                <a:spcPct val="110000"/>
              </a:lnSpc>
            </a:pPr>
            <a:r>
              <a:rPr lang="fr-FR" altLang="fr-FR" dirty="0">
                <a:solidFill>
                  <a:srgbClr val="7030A0"/>
                </a:solidFill>
              </a:rPr>
              <a:t>Les troubles de l’équilibre et les troubles de la proprioception sont courants</a:t>
            </a:r>
          </a:p>
          <a:p>
            <a:pPr>
              <a:lnSpc>
                <a:spcPct val="110000"/>
              </a:lnSpc>
            </a:pPr>
            <a:r>
              <a:rPr lang="fr-FR" altLang="fr-FR" dirty="0">
                <a:solidFill>
                  <a:srgbClr val="7030A0"/>
                </a:solidFill>
              </a:rPr>
              <a:t>Les stéréotypies sont typiques et altèrent l’utilisation des mains </a:t>
            </a:r>
          </a:p>
          <a:p>
            <a:pPr>
              <a:lnSpc>
                <a:spcPct val="110000"/>
              </a:lnSpc>
            </a:pPr>
            <a:r>
              <a:rPr lang="fr-FR" altLang="fr-FR" dirty="0">
                <a:solidFill>
                  <a:srgbClr val="7030A0"/>
                </a:solidFill>
              </a:rPr>
              <a:t>La spasticité, la dystonie et le parkinsonisme apparait avec l’âge</a:t>
            </a:r>
          </a:p>
          <a:p>
            <a:pPr>
              <a:lnSpc>
                <a:spcPct val="110000"/>
              </a:lnSpc>
            </a:pPr>
            <a:endParaRPr lang="fr-FR" altLang="fr-FR" dirty="0">
              <a:solidFill>
                <a:srgbClr val="7030A0"/>
              </a:solidFill>
            </a:endParaRPr>
          </a:p>
          <a:p>
            <a:pPr>
              <a:lnSpc>
                <a:spcPct val="110000"/>
              </a:lnSpc>
            </a:pPr>
            <a:r>
              <a:rPr lang="fr-FR" altLang="fr-FR" u="sng" dirty="0">
                <a:solidFill>
                  <a:srgbClr val="7030A0"/>
                </a:solidFill>
              </a:rPr>
              <a:t>Recommandations : </a:t>
            </a:r>
          </a:p>
          <a:p>
            <a:pPr lvl="1">
              <a:lnSpc>
                <a:spcPct val="110000"/>
              </a:lnSpc>
            </a:pPr>
            <a:r>
              <a:rPr lang="fr-FR" altLang="fr-FR" dirty="0">
                <a:solidFill>
                  <a:srgbClr val="7030A0"/>
                </a:solidFill>
              </a:rPr>
              <a:t>utilisation d’orthèses de coudes / manettes peuvent être utiles sous le contrôle d’un ergothérapeute</a:t>
            </a:r>
          </a:p>
          <a:p>
            <a:pPr lvl="1">
              <a:lnSpc>
                <a:spcPct val="110000"/>
              </a:lnSpc>
            </a:pPr>
            <a:r>
              <a:rPr lang="fr-FR" altLang="fr-FR" dirty="0">
                <a:solidFill>
                  <a:srgbClr val="7030A0"/>
                </a:solidFill>
              </a:rPr>
              <a:t>Médicaments – baclofène pour limiter les contractures </a:t>
            </a:r>
          </a:p>
          <a:p>
            <a:pPr marL="0" indent="0">
              <a:lnSpc>
                <a:spcPct val="110000"/>
              </a:lnSpc>
              <a:buNone/>
            </a:pPr>
            <a:endParaRPr lang="fr-FR" dirty="0"/>
          </a:p>
        </p:txBody>
      </p:sp>
    </p:spTree>
    <p:extLst>
      <p:ext uri="{BB962C8B-B14F-4D97-AF65-F5344CB8AC3E}">
        <p14:creationId xmlns:p14="http://schemas.microsoft.com/office/powerpoint/2010/main" val="127622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F25E4839-F2DF-DA42-85D1-5356F8D1655A}"/>
              </a:ext>
            </a:extLst>
          </p:cNvPr>
          <p:cNvSpPr txBox="1"/>
          <p:nvPr/>
        </p:nvSpPr>
        <p:spPr>
          <a:xfrm>
            <a:off x="9518391" y="6580187"/>
            <a:ext cx="2619179" cy="276999"/>
          </a:xfrm>
          <a:prstGeom prst="rect">
            <a:avLst/>
          </a:prstGeom>
          <a:noFill/>
        </p:spPr>
        <p:txBody>
          <a:bodyPr wrap="none" rtlCol="0">
            <a:spAutoFit/>
          </a:bodyPr>
          <a:lstStyle/>
          <a:p>
            <a:r>
              <a:rPr lang="en-US" sz="1200" i="1" dirty="0"/>
              <a:t>Tarquinio et al Brain Dev 50:515 (2018)</a:t>
            </a:r>
          </a:p>
        </p:txBody>
      </p:sp>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les problèmes respiratoires et dysautonomie</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936171" y="1521209"/>
            <a:ext cx="10722429" cy="519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altLang="fr-FR" b="1" dirty="0">
              <a:solidFill>
                <a:srgbClr val="7030A0"/>
              </a:solidFill>
            </a:endParaRPr>
          </a:p>
          <a:p>
            <a:pPr>
              <a:lnSpc>
                <a:spcPct val="110000"/>
              </a:lnSpc>
            </a:pPr>
            <a:r>
              <a:rPr lang="fr-FR" altLang="fr-FR" dirty="0">
                <a:solidFill>
                  <a:srgbClr val="7030A0"/>
                </a:solidFill>
              </a:rPr>
              <a:t>Troubles respiratoires : hyperventilation, blockpnée, apnée, majorées par l’anxiété</a:t>
            </a:r>
          </a:p>
          <a:p>
            <a:pPr>
              <a:lnSpc>
                <a:spcPct val="110000"/>
              </a:lnSpc>
            </a:pPr>
            <a:r>
              <a:rPr lang="fr-FR" altLang="fr-FR" dirty="0">
                <a:solidFill>
                  <a:srgbClr val="7030A0"/>
                </a:solidFill>
              </a:rPr>
              <a:t>Circulation périphérique : froid, rouge-violet, </a:t>
            </a:r>
          </a:p>
          <a:p>
            <a:pPr>
              <a:lnSpc>
                <a:spcPct val="110000"/>
              </a:lnSpc>
            </a:pPr>
            <a:endParaRPr lang="fr-FR" altLang="fr-FR" dirty="0">
              <a:solidFill>
                <a:srgbClr val="7030A0"/>
              </a:solidFill>
            </a:endParaRPr>
          </a:p>
          <a:p>
            <a:pPr marL="342900" indent="-342900"/>
            <a:r>
              <a:rPr lang="fr-FR" altLang="fr-FR" u="sng" dirty="0">
                <a:solidFill>
                  <a:srgbClr val="7030A0"/>
                </a:solidFill>
              </a:rPr>
              <a:t>Recommandations : </a:t>
            </a:r>
          </a:p>
          <a:p>
            <a:pPr lvl="1">
              <a:lnSpc>
                <a:spcPct val="110000"/>
              </a:lnSpc>
            </a:pPr>
            <a:r>
              <a:rPr lang="fr-FR" altLang="fr-FR" dirty="0">
                <a:solidFill>
                  <a:srgbClr val="7030A0"/>
                </a:solidFill>
              </a:rPr>
              <a:t>Aucun traitement </a:t>
            </a:r>
          </a:p>
          <a:p>
            <a:pPr lvl="1">
              <a:lnSpc>
                <a:spcPct val="110000"/>
              </a:lnSpc>
            </a:pPr>
            <a:r>
              <a:rPr lang="fr-FR" altLang="fr-FR" dirty="0">
                <a:solidFill>
                  <a:srgbClr val="7030A0"/>
                </a:solidFill>
              </a:rPr>
              <a:t>En cas d’apnée nocturne, bilan ORL et bilan de sommeil (polysomnographie)</a:t>
            </a:r>
          </a:p>
          <a:p>
            <a:pPr lvl="1">
              <a:lnSpc>
                <a:spcPct val="110000"/>
              </a:lnSpc>
            </a:pPr>
            <a:r>
              <a:rPr lang="fr-FR" altLang="fr-FR" dirty="0">
                <a:solidFill>
                  <a:srgbClr val="7030A0"/>
                </a:solidFill>
              </a:rPr>
              <a:t>Evaluer l’impact nutritionnel </a:t>
            </a:r>
          </a:p>
          <a:p>
            <a:pPr marL="0" indent="0">
              <a:lnSpc>
                <a:spcPct val="110000"/>
              </a:lnSpc>
              <a:buNone/>
            </a:pPr>
            <a:endParaRPr lang="fr-FR" dirty="0"/>
          </a:p>
        </p:txBody>
      </p:sp>
      <p:pic>
        <p:nvPicPr>
          <p:cNvPr id="3" name="Picture 6" descr="E:\Centre Rett\Logo\09 02 16 Logo Centre Rett coul.jpg">
            <a:extLst>
              <a:ext uri="{FF2B5EF4-FFF2-40B4-BE49-F238E27FC236}">
                <a16:creationId xmlns:a16="http://schemas.microsoft.com/office/drawing/2014/main" id="{305A2183-3F50-5AF0-62D3-55B98376D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8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les troubles du rythme cardiaque et dysautonomie</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1502229" y="1521209"/>
            <a:ext cx="9559471" cy="519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altLang="fr-FR" b="1" dirty="0">
              <a:solidFill>
                <a:srgbClr val="7030A0"/>
              </a:solidFill>
            </a:endParaRPr>
          </a:p>
          <a:p>
            <a:pPr>
              <a:lnSpc>
                <a:spcPct val="110000"/>
              </a:lnSpc>
            </a:pPr>
            <a:r>
              <a:rPr lang="fr-FR" altLang="fr-FR" dirty="0">
                <a:solidFill>
                  <a:srgbClr val="7030A0"/>
                </a:solidFill>
              </a:rPr>
              <a:t>Allongement du </a:t>
            </a:r>
            <a:r>
              <a:rPr lang="fr-FR" altLang="fr-FR" dirty="0" err="1">
                <a:solidFill>
                  <a:srgbClr val="7030A0"/>
                </a:solidFill>
              </a:rPr>
              <a:t>QTc</a:t>
            </a:r>
            <a:r>
              <a:rPr lang="fr-FR" altLang="fr-FR" dirty="0">
                <a:solidFill>
                  <a:srgbClr val="7030A0"/>
                </a:solidFill>
              </a:rPr>
              <a:t>, Diminution de la variabilité du rythme cardiaque</a:t>
            </a:r>
          </a:p>
          <a:p>
            <a:pPr marL="342900" indent="-342900"/>
            <a:r>
              <a:rPr lang="fr-FR" altLang="fr-FR" u="sng" dirty="0">
                <a:solidFill>
                  <a:srgbClr val="7030A0"/>
                </a:solidFill>
              </a:rPr>
              <a:t>Recommandations : </a:t>
            </a:r>
          </a:p>
          <a:p>
            <a:pPr lvl="1">
              <a:lnSpc>
                <a:spcPct val="110000"/>
              </a:lnSpc>
            </a:pPr>
            <a:r>
              <a:rPr lang="fr-FR" altLang="fr-FR" dirty="0">
                <a:solidFill>
                  <a:srgbClr val="7030A0"/>
                </a:solidFill>
              </a:rPr>
              <a:t>ECG </a:t>
            </a:r>
            <a:r>
              <a:rPr lang="fr-FR" altLang="fr-FR" dirty="0">
                <a:solidFill>
                  <a:srgbClr val="FF0000"/>
                </a:solidFill>
              </a:rPr>
              <a:t>annuel</a:t>
            </a:r>
          </a:p>
          <a:p>
            <a:pPr lvl="1">
              <a:lnSpc>
                <a:spcPct val="110000"/>
              </a:lnSpc>
            </a:pPr>
            <a:endParaRPr lang="fr-FR" altLang="fr-FR" dirty="0">
              <a:solidFill>
                <a:srgbClr val="7030A0"/>
              </a:solidFill>
            </a:endParaRPr>
          </a:p>
          <a:p>
            <a:pPr lvl="1">
              <a:lnSpc>
                <a:spcPct val="110000"/>
              </a:lnSpc>
            </a:pPr>
            <a:r>
              <a:rPr lang="fr-FR" altLang="fr-FR" dirty="0">
                <a:solidFill>
                  <a:srgbClr val="7030A0"/>
                </a:solidFill>
              </a:rPr>
              <a:t>Avis cardiologique si l’ECG est anormal pour Holter, </a:t>
            </a:r>
            <a:r>
              <a:rPr lang="fr-FR" altLang="fr-FR" dirty="0" err="1">
                <a:solidFill>
                  <a:srgbClr val="7030A0"/>
                </a:solidFill>
              </a:rPr>
              <a:t>echocardiographie</a:t>
            </a:r>
            <a:r>
              <a:rPr lang="fr-FR" altLang="fr-FR" dirty="0">
                <a:solidFill>
                  <a:srgbClr val="7030A0"/>
                </a:solidFill>
              </a:rPr>
              <a:t> ou traitement. </a:t>
            </a:r>
          </a:p>
          <a:p>
            <a:pPr lvl="1">
              <a:lnSpc>
                <a:spcPct val="110000"/>
              </a:lnSpc>
            </a:pPr>
            <a:r>
              <a:rPr lang="fr-FR" altLang="fr-FR" dirty="0">
                <a:solidFill>
                  <a:srgbClr val="7030A0"/>
                </a:solidFill>
              </a:rPr>
              <a:t>Eviter tout traitement qui allonge l’intervalle </a:t>
            </a:r>
            <a:r>
              <a:rPr lang="fr-FR" altLang="fr-FR" dirty="0" err="1">
                <a:solidFill>
                  <a:srgbClr val="7030A0"/>
                </a:solidFill>
              </a:rPr>
              <a:t>QTc</a:t>
            </a:r>
            <a:r>
              <a:rPr lang="fr-FR" altLang="fr-FR" dirty="0">
                <a:solidFill>
                  <a:srgbClr val="7030A0"/>
                </a:solidFill>
              </a:rPr>
              <a:t> (</a:t>
            </a:r>
            <a:r>
              <a:rPr lang="fr-FR" altLang="fr-FR" dirty="0" err="1">
                <a:solidFill>
                  <a:srgbClr val="7030A0"/>
                </a:solidFill>
              </a:rPr>
              <a:t>ie</a:t>
            </a:r>
            <a:r>
              <a:rPr lang="fr-FR" altLang="fr-FR" dirty="0">
                <a:solidFill>
                  <a:srgbClr val="7030A0"/>
                </a:solidFill>
              </a:rPr>
              <a:t>, </a:t>
            </a:r>
            <a:r>
              <a:rPr lang="fr-FR" altLang="fr-FR" dirty="0" err="1">
                <a:solidFill>
                  <a:srgbClr val="7030A0"/>
                </a:solidFill>
              </a:rPr>
              <a:t>fluoxetine</a:t>
            </a:r>
            <a:r>
              <a:rPr lang="fr-FR" altLang="fr-FR" dirty="0">
                <a:solidFill>
                  <a:srgbClr val="7030A0"/>
                </a:solidFill>
              </a:rPr>
              <a:t>). </a:t>
            </a:r>
          </a:p>
          <a:p>
            <a:pPr lvl="1">
              <a:lnSpc>
                <a:spcPct val="110000"/>
              </a:lnSpc>
            </a:pPr>
            <a:r>
              <a:rPr lang="fr-FR" altLang="fr-FR" dirty="0">
                <a:solidFill>
                  <a:srgbClr val="7030A0"/>
                </a:solidFill>
              </a:rPr>
              <a:t>ECG systématique avant l’anesthésie</a:t>
            </a:r>
            <a:endParaRPr lang="fr-FR" dirty="0"/>
          </a:p>
        </p:txBody>
      </p:sp>
      <p:sp>
        <p:nvSpPr>
          <p:cNvPr id="3" name="TextBox 4">
            <a:extLst>
              <a:ext uri="{FF2B5EF4-FFF2-40B4-BE49-F238E27FC236}">
                <a16:creationId xmlns:a16="http://schemas.microsoft.com/office/drawing/2014/main" id="{C9C3EA55-4DDF-2101-EAFB-059CC5FC1859}"/>
              </a:ext>
            </a:extLst>
          </p:cNvPr>
          <p:cNvSpPr txBox="1"/>
          <p:nvPr/>
        </p:nvSpPr>
        <p:spPr>
          <a:xfrm>
            <a:off x="8992150" y="6396335"/>
            <a:ext cx="3199850" cy="461665"/>
          </a:xfrm>
          <a:prstGeom prst="rect">
            <a:avLst/>
          </a:prstGeom>
          <a:noFill/>
        </p:spPr>
        <p:txBody>
          <a:bodyPr wrap="none" rtlCol="0">
            <a:spAutoFit/>
          </a:bodyPr>
          <a:lstStyle/>
          <a:p>
            <a:r>
              <a:rPr lang="en-US" sz="1200" i="1" dirty="0" err="1"/>
              <a:t>Crosson</a:t>
            </a:r>
            <a:r>
              <a:rPr lang="en-US" sz="1200" i="1" dirty="0"/>
              <a:t> et al Am J Med Genet 173A:1495 (2017)</a:t>
            </a:r>
          </a:p>
          <a:p>
            <a:r>
              <a:rPr lang="en-US" sz="1200" i="1" dirty="0" err="1"/>
              <a:t>Guideri</a:t>
            </a:r>
            <a:r>
              <a:rPr lang="en-US" sz="1200" i="1" dirty="0"/>
              <a:t> et al J Child </a:t>
            </a:r>
            <a:r>
              <a:rPr lang="en-US" sz="1200" i="1" dirty="0" err="1"/>
              <a:t>Neurol</a:t>
            </a:r>
            <a:r>
              <a:rPr lang="en-US" sz="1200" i="1" dirty="0"/>
              <a:t> 16:370 (2001)</a:t>
            </a:r>
          </a:p>
        </p:txBody>
      </p:sp>
      <p:pic>
        <p:nvPicPr>
          <p:cNvPr id="4" name="Picture 6" descr="E:\Centre Rett\Logo\09 02 16 Logo Centre Rett coul.jpg">
            <a:extLst>
              <a:ext uri="{FF2B5EF4-FFF2-40B4-BE49-F238E27FC236}">
                <a16:creationId xmlns:a16="http://schemas.microsoft.com/office/drawing/2014/main" id="{FCE16A9F-C184-B81B-6098-81BC4DC4B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6" y="190499"/>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4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gastro-entérologie et nutrition</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1046845" y="1521209"/>
            <a:ext cx="10014856" cy="519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altLang="fr-FR" b="1" dirty="0">
              <a:solidFill>
                <a:srgbClr val="7030A0"/>
              </a:solidFill>
            </a:endParaRPr>
          </a:p>
          <a:p>
            <a:pPr>
              <a:lnSpc>
                <a:spcPct val="110000"/>
              </a:lnSpc>
            </a:pPr>
            <a:r>
              <a:rPr lang="fr-FR" altLang="fr-FR" dirty="0">
                <a:solidFill>
                  <a:srgbClr val="7030A0"/>
                </a:solidFill>
              </a:rPr>
              <a:t>Douleurs abdominales, inconfort en lien avec le reflux, l’aérophagie /-</a:t>
            </a:r>
            <a:r>
              <a:rPr lang="fr-FR" altLang="fr-FR" dirty="0" err="1">
                <a:solidFill>
                  <a:srgbClr val="7030A0"/>
                </a:solidFill>
              </a:rPr>
              <a:t>colie</a:t>
            </a:r>
            <a:r>
              <a:rPr lang="fr-FR" altLang="fr-FR" dirty="0">
                <a:solidFill>
                  <a:srgbClr val="7030A0"/>
                </a:solidFill>
              </a:rPr>
              <a:t>,  évacuation gastrique ralentie, constipation</a:t>
            </a:r>
          </a:p>
          <a:p>
            <a:pPr lvl="1">
              <a:lnSpc>
                <a:spcPct val="110000"/>
              </a:lnSpc>
            </a:pPr>
            <a:r>
              <a:rPr lang="fr-FR" altLang="fr-FR" dirty="0">
                <a:solidFill>
                  <a:srgbClr val="7030A0"/>
                </a:solidFill>
              </a:rPr>
              <a:t>Ballonnement (gaz ou constipation), </a:t>
            </a:r>
          </a:p>
          <a:p>
            <a:pPr lvl="1">
              <a:lnSpc>
                <a:spcPct val="110000"/>
              </a:lnSpc>
            </a:pPr>
            <a:r>
              <a:rPr lang="fr-FR" altLang="fr-FR" dirty="0">
                <a:solidFill>
                  <a:srgbClr val="7030A0"/>
                </a:solidFill>
              </a:rPr>
              <a:t>irritabilité (reflux ou constipation), </a:t>
            </a:r>
          </a:p>
          <a:p>
            <a:pPr lvl="1">
              <a:lnSpc>
                <a:spcPct val="110000"/>
              </a:lnSpc>
            </a:pPr>
            <a:r>
              <a:rPr lang="fr-FR" altLang="fr-FR" dirty="0">
                <a:solidFill>
                  <a:srgbClr val="7030A0"/>
                </a:solidFill>
              </a:rPr>
              <a:t>Réveils nocturnes (reflux ou constipation), </a:t>
            </a:r>
          </a:p>
          <a:p>
            <a:pPr lvl="1">
              <a:lnSpc>
                <a:spcPct val="110000"/>
              </a:lnSpc>
            </a:pPr>
            <a:r>
              <a:rPr lang="fr-FR" altLang="fr-FR" dirty="0">
                <a:solidFill>
                  <a:srgbClr val="7030A0"/>
                </a:solidFill>
              </a:rPr>
              <a:t>Accès d’opisthotonos  (reflux), </a:t>
            </a:r>
          </a:p>
          <a:p>
            <a:pPr lvl="1">
              <a:lnSpc>
                <a:spcPct val="110000"/>
              </a:lnSpc>
            </a:pPr>
            <a:r>
              <a:rPr lang="fr-FR" altLang="fr-FR" dirty="0">
                <a:solidFill>
                  <a:srgbClr val="7030A0"/>
                </a:solidFill>
              </a:rPr>
              <a:t>Régurgitation ou </a:t>
            </a:r>
            <a:r>
              <a:rPr lang="fr-FR" altLang="fr-FR" dirty="0" err="1">
                <a:solidFill>
                  <a:srgbClr val="7030A0"/>
                </a:solidFill>
              </a:rPr>
              <a:t>hématèmese</a:t>
            </a:r>
            <a:endParaRPr lang="fr-FR" altLang="fr-FR" dirty="0">
              <a:solidFill>
                <a:srgbClr val="7030A0"/>
              </a:solidFill>
            </a:endParaRPr>
          </a:p>
          <a:p>
            <a:pPr lvl="1">
              <a:lnSpc>
                <a:spcPct val="110000"/>
              </a:lnSpc>
            </a:pPr>
            <a:r>
              <a:rPr lang="fr-FR" altLang="fr-FR" dirty="0">
                <a:solidFill>
                  <a:srgbClr val="7030A0"/>
                </a:solidFill>
              </a:rPr>
              <a:t>Eructations (reflux ou avale de l’air). </a:t>
            </a:r>
          </a:p>
          <a:p>
            <a:pPr>
              <a:lnSpc>
                <a:spcPct val="110000"/>
              </a:lnSpc>
            </a:pPr>
            <a:endParaRPr lang="fr-FR" altLang="fr-FR" dirty="0">
              <a:solidFill>
                <a:srgbClr val="7030A0"/>
              </a:solidFill>
            </a:endParaRPr>
          </a:p>
        </p:txBody>
      </p:sp>
      <p:sp>
        <p:nvSpPr>
          <p:cNvPr id="4" name="TextBox 2">
            <a:extLst>
              <a:ext uri="{FF2B5EF4-FFF2-40B4-BE49-F238E27FC236}">
                <a16:creationId xmlns:a16="http://schemas.microsoft.com/office/drawing/2014/main" id="{DDAF7E64-B122-BF32-FBDD-4E1F37B86AC8}"/>
              </a:ext>
            </a:extLst>
          </p:cNvPr>
          <p:cNvSpPr txBox="1"/>
          <p:nvPr/>
        </p:nvSpPr>
        <p:spPr>
          <a:xfrm>
            <a:off x="9161234" y="6441687"/>
            <a:ext cx="3030766" cy="276999"/>
          </a:xfrm>
          <a:prstGeom prst="rect">
            <a:avLst/>
          </a:prstGeom>
          <a:noFill/>
        </p:spPr>
        <p:txBody>
          <a:bodyPr wrap="none" rtlCol="0">
            <a:spAutoFit/>
          </a:bodyPr>
          <a:lstStyle/>
          <a:p>
            <a:r>
              <a:rPr lang="en-US" sz="1200" i="1" dirty="0" err="1"/>
              <a:t>Motil</a:t>
            </a:r>
            <a:r>
              <a:rPr lang="en-US" sz="1200" i="1" dirty="0"/>
              <a:t> et al J </a:t>
            </a:r>
            <a:r>
              <a:rPr lang="en-US" sz="1200" i="1" dirty="0" err="1"/>
              <a:t>Pediatr</a:t>
            </a:r>
            <a:r>
              <a:rPr lang="en-US" sz="1200" i="1" dirty="0"/>
              <a:t> </a:t>
            </a:r>
            <a:r>
              <a:rPr lang="en-US" sz="1200" i="1" dirty="0" err="1"/>
              <a:t>Gastr</a:t>
            </a:r>
            <a:r>
              <a:rPr lang="en-US" sz="1200" i="1" dirty="0"/>
              <a:t> </a:t>
            </a:r>
            <a:r>
              <a:rPr lang="en-US" sz="1200" i="1" dirty="0" err="1"/>
              <a:t>Nutr</a:t>
            </a:r>
            <a:r>
              <a:rPr lang="en-US" sz="1200" i="1" dirty="0"/>
              <a:t> 55: 292 (2012)</a:t>
            </a:r>
          </a:p>
        </p:txBody>
      </p:sp>
      <p:pic>
        <p:nvPicPr>
          <p:cNvPr id="3" name="Picture 6" descr="E:\Centre Rett\Logo\09 02 16 Logo Centre Rett coul.jpg">
            <a:extLst>
              <a:ext uri="{FF2B5EF4-FFF2-40B4-BE49-F238E27FC236}">
                <a16:creationId xmlns:a16="http://schemas.microsoft.com/office/drawing/2014/main" id="{56E47444-9841-D84F-F3FF-1979B9EE9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018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gastro-entérologie et nutrition</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1502229" y="1521209"/>
            <a:ext cx="10156371" cy="519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fr-FR" altLang="fr-FR" b="1" dirty="0">
              <a:solidFill>
                <a:srgbClr val="7030A0"/>
              </a:solidFill>
            </a:endParaRPr>
          </a:p>
          <a:p>
            <a:pPr marL="0" indent="0">
              <a:lnSpc>
                <a:spcPct val="110000"/>
              </a:lnSpc>
              <a:buNone/>
            </a:pPr>
            <a:r>
              <a:rPr lang="fr-FR" altLang="fr-FR" b="1" dirty="0">
                <a:solidFill>
                  <a:srgbClr val="7030A0"/>
                </a:solidFill>
              </a:rPr>
              <a:t>Recommandations</a:t>
            </a:r>
          </a:p>
          <a:p>
            <a:pPr marL="0" indent="0">
              <a:lnSpc>
                <a:spcPct val="110000"/>
              </a:lnSpc>
              <a:buNone/>
            </a:pPr>
            <a:r>
              <a:rPr lang="fr-FR" altLang="fr-FR" dirty="0">
                <a:solidFill>
                  <a:srgbClr val="7030A0"/>
                </a:solidFill>
              </a:rPr>
              <a:t>Constipation: très courante</a:t>
            </a:r>
          </a:p>
          <a:p>
            <a:pPr marL="457200" lvl="1" indent="0">
              <a:lnSpc>
                <a:spcPct val="110000"/>
              </a:lnSpc>
              <a:buNone/>
            </a:pPr>
            <a:r>
              <a:rPr lang="fr-FR" altLang="fr-FR" dirty="0">
                <a:solidFill>
                  <a:srgbClr val="7030A0"/>
                </a:solidFill>
              </a:rPr>
              <a:t>Laxatifs (PEG, glycérine ou </a:t>
            </a:r>
            <a:r>
              <a:rPr lang="fr-FR" altLang="fr-FR" dirty="0" err="1">
                <a:solidFill>
                  <a:srgbClr val="7030A0"/>
                </a:solidFill>
              </a:rPr>
              <a:t>bisacodyl</a:t>
            </a:r>
            <a:r>
              <a:rPr lang="fr-FR" altLang="fr-FR" dirty="0">
                <a:solidFill>
                  <a:srgbClr val="7030A0"/>
                </a:solidFill>
              </a:rPr>
              <a:t> suppositoires) traitement à long terme.</a:t>
            </a:r>
          </a:p>
          <a:p>
            <a:pPr marL="0" indent="0">
              <a:lnSpc>
                <a:spcPct val="110000"/>
              </a:lnSpc>
              <a:buNone/>
            </a:pPr>
            <a:r>
              <a:rPr lang="fr-FR" altLang="fr-FR" dirty="0">
                <a:solidFill>
                  <a:srgbClr val="7030A0"/>
                </a:solidFill>
              </a:rPr>
              <a:t>Reflux: très courante </a:t>
            </a:r>
          </a:p>
          <a:p>
            <a:pPr marL="457200" lvl="1" indent="0">
              <a:lnSpc>
                <a:spcPct val="110000"/>
              </a:lnSpc>
              <a:buNone/>
            </a:pPr>
            <a:r>
              <a:rPr lang="fr-FR" altLang="fr-FR" dirty="0">
                <a:solidFill>
                  <a:srgbClr val="7030A0"/>
                </a:solidFill>
              </a:rPr>
              <a:t>Inhibiteur de la pompe à protons</a:t>
            </a:r>
          </a:p>
          <a:p>
            <a:pPr marL="457200" lvl="1" indent="0">
              <a:lnSpc>
                <a:spcPct val="110000"/>
              </a:lnSpc>
              <a:buNone/>
            </a:pPr>
            <a:r>
              <a:rPr lang="fr-FR" altLang="fr-FR" dirty="0">
                <a:solidFill>
                  <a:srgbClr val="7030A0"/>
                </a:solidFill>
              </a:rPr>
              <a:t>Avis gastro-entérologique si résistance au traitement </a:t>
            </a:r>
          </a:p>
          <a:p>
            <a:pPr marL="0" indent="0">
              <a:lnSpc>
                <a:spcPct val="110000"/>
              </a:lnSpc>
              <a:buNone/>
            </a:pPr>
            <a:endParaRPr lang="fr-FR" altLang="fr-FR" dirty="0">
              <a:solidFill>
                <a:srgbClr val="7030A0"/>
              </a:solidFill>
            </a:endParaRPr>
          </a:p>
          <a:p>
            <a:pPr marL="0" indent="0">
              <a:lnSpc>
                <a:spcPct val="110000"/>
              </a:lnSpc>
              <a:buNone/>
            </a:pPr>
            <a:endParaRPr lang="fr-FR" altLang="fr-FR" dirty="0">
              <a:solidFill>
                <a:srgbClr val="7030A0"/>
              </a:solidFill>
            </a:endParaRPr>
          </a:p>
          <a:p>
            <a:pPr>
              <a:lnSpc>
                <a:spcPct val="110000"/>
              </a:lnSpc>
            </a:pPr>
            <a:endParaRPr lang="fr-FR" altLang="fr-FR" dirty="0">
              <a:solidFill>
                <a:srgbClr val="7030A0"/>
              </a:solidFill>
            </a:endParaRPr>
          </a:p>
        </p:txBody>
      </p:sp>
      <p:sp>
        <p:nvSpPr>
          <p:cNvPr id="4" name="TextBox 2">
            <a:extLst>
              <a:ext uri="{FF2B5EF4-FFF2-40B4-BE49-F238E27FC236}">
                <a16:creationId xmlns:a16="http://schemas.microsoft.com/office/drawing/2014/main" id="{DDAF7E64-B122-BF32-FBDD-4E1F37B86AC8}"/>
              </a:ext>
            </a:extLst>
          </p:cNvPr>
          <p:cNvSpPr txBox="1"/>
          <p:nvPr/>
        </p:nvSpPr>
        <p:spPr>
          <a:xfrm>
            <a:off x="9161234" y="6441687"/>
            <a:ext cx="3030766" cy="276999"/>
          </a:xfrm>
          <a:prstGeom prst="rect">
            <a:avLst/>
          </a:prstGeom>
          <a:noFill/>
        </p:spPr>
        <p:txBody>
          <a:bodyPr wrap="none" rtlCol="0">
            <a:spAutoFit/>
          </a:bodyPr>
          <a:lstStyle/>
          <a:p>
            <a:r>
              <a:rPr lang="en-US" sz="1200" i="1" dirty="0" err="1"/>
              <a:t>Motil</a:t>
            </a:r>
            <a:r>
              <a:rPr lang="en-US" sz="1200" i="1" dirty="0"/>
              <a:t> et al J </a:t>
            </a:r>
            <a:r>
              <a:rPr lang="en-US" sz="1200" i="1" dirty="0" err="1"/>
              <a:t>Pediatr</a:t>
            </a:r>
            <a:r>
              <a:rPr lang="en-US" sz="1200" i="1" dirty="0"/>
              <a:t> </a:t>
            </a:r>
            <a:r>
              <a:rPr lang="en-US" sz="1200" i="1" dirty="0" err="1"/>
              <a:t>Gastr</a:t>
            </a:r>
            <a:r>
              <a:rPr lang="en-US" sz="1200" i="1" dirty="0"/>
              <a:t> </a:t>
            </a:r>
            <a:r>
              <a:rPr lang="en-US" sz="1200" i="1" dirty="0" err="1"/>
              <a:t>Nutr</a:t>
            </a:r>
            <a:r>
              <a:rPr lang="en-US" sz="1200" i="1" dirty="0"/>
              <a:t> 55: 292 (2012)</a:t>
            </a:r>
          </a:p>
        </p:txBody>
      </p:sp>
      <p:pic>
        <p:nvPicPr>
          <p:cNvPr id="3" name="Picture 6" descr="E:\Centre Rett\Logo\09 02 16 Logo Centre Rett coul.jpg">
            <a:extLst>
              <a:ext uri="{FF2B5EF4-FFF2-40B4-BE49-F238E27FC236}">
                <a16:creationId xmlns:a16="http://schemas.microsoft.com/office/drawing/2014/main" id="{A0C0329F-BA5A-1ECB-2A69-5D44DD59B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4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nutrition</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1502229" y="1521209"/>
            <a:ext cx="9559471" cy="519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fr-FR" altLang="fr-FR" b="1" dirty="0">
              <a:solidFill>
                <a:srgbClr val="7030A0"/>
              </a:solidFill>
            </a:endParaRPr>
          </a:p>
          <a:p>
            <a:pPr marL="0" indent="0">
              <a:lnSpc>
                <a:spcPct val="150000"/>
              </a:lnSpc>
              <a:buNone/>
            </a:pPr>
            <a:r>
              <a:rPr lang="fr-FR" altLang="en-US" b="1" dirty="0">
                <a:solidFill>
                  <a:srgbClr val="7030A0"/>
                </a:solidFill>
                <a:cs typeface="Arial" panose="020B0604020202020204" pitchFamily="34" charset="0"/>
              </a:rPr>
              <a:t>Faible prise de poids – dénutrition </a:t>
            </a:r>
            <a:r>
              <a:rPr lang="fr-FR" b="1" dirty="0">
                <a:solidFill>
                  <a:srgbClr val="7030A0"/>
                </a:solidFill>
              </a:rPr>
              <a:t>: </a:t>
            </a:r>
            <a:r>
              <a:rPr lang="fr-FR" i="1" dirty="0">
                <a:solidFill>
                  <a:srgbClr val="7030A0"/>
                </a:solidFill>
              </a:rPr>
              <a:t>très courant</a:t>
            </a:r>
            <a:endParaRPr lang="fr-FR" b="1" dirty="0">
              <a:solidFill>
                <a:srgbClr val="7030A0"/>
              </a:solidFill>
            </a:endParaRPr>
          </a:p>
          <a:p>
            <a:pPr marL="800100" lvl="1" indent="-342900">
              <a:lnSpc>
                <a:spcPct val="150000"/>
              </a:lnSpc>
            </a:pPr>
            <a:r>
              <a:rPr lang="fr-FR" dirty="0">
                <a:solidFill>
                  <a:srgbClr val="7030A0"/>
                </a:solidFill>
              </a:rPr>
              <a:t>Alimentation hypercalorique (huiles, sirops), </a:t>
            </a:r>
          </a:p>
          <a:p>
            <a:pPr marL="800100" lvl="1" indent="-342900">
              <a:lnSpc>
                <a:spcPct val="150000"/>
              </a:lnSpc>
            </a:pPr>
            <a:r>
              <a:rPr lang="fr-FR" dirty="0">
                <a:solidFill>
                  <a:srgbClr val="7030A0"/>
                </a:solidFill>
              </a:rPr>
              <a:t>Avis gastro-entérologique et nutrition. </a:t>
            </a:r>
          </a:p>
          <a:p>
            <a:pPr marL="800100" lvl="1" indent="-342900">
              <a:lnSpc>
                <a:spcPct val="150000"/>
              </a:lnSpc>
            </a:pPr>
            <a:r>
              <a:rPr lang="fr-FR" dirty="0">
                <a:solidFill>
                  <a:srgbClr val="7030A0"/>
                </a:solidFill>
              </a:rPr>
              <a:t>Alimentation Gastrostomie si nécessaire</a:t>
            </a:r>
          </a:p>
          <a:p>
            <a:pPr marL="800100" lvl="1" indent="-342900">
              <a:lnSpc>
                <a:spcPct val="150000"/>
              </a:lnSpc>
            </a:pPr>
            <a:r>
              <a:rPr lang="fr-FR" dirty="0">
                <a:solidFill>
                  <a:srgbClr val="7030A0"/>
                </a:solidFill>
              </a:rPr>
              <a:t>Utilisation de courbes standards de l’OMS et RTT-</a:t>
            </a:r>
            <a:r>
              <a:rPr lang="fr-FR" dirty="0" err="1">
                <a:solidFill>
                  <a:srgbClr val="7030A0"/>
                </a:solidFill>
              </a:rPr>
              <a:t>specifique</a:t>
            </a:r>
            <a:endParaRPr lang="fr-FR" altLang="fr-FR" dirty="0">
              <a:solidFill>
                <a:srgbClr val="7030A0"/>
              </a:solidFill>
            </a:endParaRPr>
          </a:p>
          <a:p>
            <a:pPr marL="0" indent="0">
              <a:lnSpc>
                <a:spcPct val="110000"/>
              </a:lnSpc>
              <a:buNone/>
            </a:pPr>
            <a:endParaRPr lang="fr-FR" altLang="fr-FR" dirty="0">
              <a:solidFill>
                <a:srgbClr val="7030A0"/>
              </a:solidFill>
            </a:endParaRPr>
          </a:p>
          <a:p>
            <a:pPr>
              <a:lnSpc>
                <a:spcPct val="110000"/>
              </a:lnSpc>
            </a:pPr>
            <a:endParaRPr lang="fr-FR" altLang="fr-FR" dirty="0">
              <a:solidFill>
                <a:srgbClr val="7030A0"/>
              </a:solidFill>
            </a:endParaRPr>
          </a:p>
        </p:txBody>
      </p:sp>
      <p:sp>
        <p:nvSpPr>
          <p:cNvPr id="4" name="TextBox 2">
            <a:extLst>
              <a:ext uri="{FF2B5EF4-FFF2-40B4-BE49-F238E27FC236}">
                <a16:creationId xmlns:a16="http://schemas.microsoft.com/office/drawing/2014/main" id="{DDAF7E64-B122-BF32-FBDD-4E1F37B86AC8}"/>
              </a:ext>
            </a:extLst>
          </p:cNvPr>
          <p:cNvSpPr txBox="1"/>
          <p:nvPr/>
        </p:nvSpPr>
        <p:spPr>
          <a:xfrm>
            <a:off x="9161234" y="6441687"/>
            <a:ext cx="3030766" cy="276999"/>
          </a:xfrm>
          <a:prstGeom prst="rect">
            <a:avLst/>
          </a:prstGeom>
          <a:noFill/>
        </p:spPr>
        <p:txBody>
          <a:bodyPr wrap="none" rtlCol="0">
            <a:spAutoFit/>
          </a:bodyPr>
          <a:lstStyle/>
          <a:p>
            <a:r>
              <a:rPr lang="en-US" sz="1200" i="1" dirty="0" err="1"/>
              <a:t>Motil</a:t>
            </a:r>
            <a:r>
              <a:rPr lang="en-US" sz="1200" i="1" dirty="0"/>
              <a:t> et al J </a:t>
            </a:r>
            <a:r>
              <a:rPr lang="en-US" sz="1200" i="1" dirty="0" err="1"/>
              <a:t>Pediatr</a:t>
            </a:r>
            <a:r>
              <a:rPr lang="en-US" sz="1200" i="1" dirty="0"/>
              <a:t> </a:t>
            </a:r>
            <a:r>
              <a:rPr lang="en-US" sz="1200" i="1" dirty="0" err="1"/>
              <a:t>Gastr</a:t>
            </a:r>
            <a:r>
              <a:rPr lang="en-US" sz="1200" i="1" dirty="0"/>
              <a:t> </a:t>
            </a:r>
            <a:r>
              <a:rPr lang="en-US" sz="1200" i="1" dirty="0" err="1"/>
              <a:t>Nutr</a:t>
            </a:r>
            <a:r>
              <a:rPr lang="en-US" sz="1200" i="1" dirty="0"/>
              <a:t> 55: 292 (2012)</a:t>
            </a:r>
          </a:p>
        </p:txBody>
      </p:sp>
      <p:pic>
        <p:nvPicPr>
          <p:cNvPr id="7" name="Picture 6" descr="E:\Centre Rett\Logo\09 02 16 Logo Centre Rett coul.jpg">
            <a:extLst>
              <a:ext uri="{FF2B5EF4-FFF2-40B4-BE49-F238E27FC236}">
                <a16:creationId xmlns:a16="http://schemas.microsoft.com/office/drawing/2014/main" id="{E237EA52-8BD0-1DF5-9B07-25CC8C66D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320"/>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97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203">
            <a:extLst>
              <a:ext uri="{FF2B5EF4-FFF2-40B4-BE49-F238E27FC236}">
                <a16:creationId xmlns:a16="http://schemas.microsoft.com/office/drawing/2014/main" id="{DDAD0A76-CA59-B6D2-D55D-95DAA7531EB5}"/>
              </a:ext>
            </a:extLst>
          </p:cNvPr>
          <p:cNvSpPr>
            <a:spLocks noChangeShapeType="1"/>
          </p:cNvSpPr>
          <p:nvPr/>
        </p:nvSpPr>
        <p:spPr bwMode="auto">
          <a:xfrm>
            <a:off x="1524000" y="981075"/>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0962" name="Text Box 202">
            <a:extLst>
              <a:ext uri="{FF2B5EF4-FFF2-40B4-BE49-F238E27FC236}">
                <a16:creationId xmlns:a16="http://schemas.microsoft.com/office/drawing/2014/main" id="{C1EFADFD-3EE3-01E1-5FAC-BCB48738F419}"/>
              </a:ext>
            </a:extLst>
          </p:cNvPr>
          <p:cNvSpPr txBox="1">
            <a:spLocks noChangeArrowheads="1"/>
          </p:cNvSpPr>
          <p:nvPr/>
        </p:nvSpPr>
        <p:spPr bwMode="auto">
          <a:xfrm>
            <a:off x="1595438" y="188914"/>
            <a:ext cx="9072562" cy="52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sz="2800" b="1" i="1" dirty="0">
                <a:solidFill>
                  <a:srgbClr val="558ED5"/>
                </a:solidFill>
                <a:sym typeface="Symbol" pitchFamily="2" charset="2"/>
              </a:rPr>
              <a:t>Enjeux du suivi médical dans le  syndrome de Rett</a:t>
            </a:r>
          </a:p>
        </p:txBody>
      </p:sp>
      <p:sp>
        <p:nvSpPr>
          <p:cNvPr id="44035" name="Espace réservé du contenu 4">
            <a:extLst>
              <a:ext uri="{FF2B5EF4-FFF2-40B4-BE49-F238E27FC236}">
                <a16:creationId xmlns:a16="http://schemas.microsoft.com/office/drawing/2014/main" id="{FC51149E-61E5-3496-6E10-A106E4DC5412}"/>
              </a:ext>
            </a:extLst>
          </p:cNvPr>
          <p:cNvSpPr>
            <a:spLocks/>
          </p:cNvSpPr>
          <p:nvPr/>
        </p:nvSpPr>
        <p:spPr bwMode="auto">
          <a:xfrm>
            <a:off x="1524000" y="1052514"/>
            <a:ext cx="914400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Maladie neurogénétique rare « potentiellement curable » </a:t>
            </a:r>
          </a:p>
          <a:p>
            <a:pPr lvl="1" eaLnBrk="1" hangingPunct="1">
              <a:lnSpc>
                <a:spcPct val="110000"/>
              </a:lnSpc>
              <a:spcBef>
                <a:spcPts val="600"/>
              </a:spcBef>
              <a:buFont typeface="Arial" panose="020B0604020202020204" pitchFamily="34" charset="0"/>
              <a:buChar char="•"/>
            </a:pPr>
            <a:r>
              <a:rPr lang="en-US" altLang="fr-FR" sz="2800" b="1" dirty="0">
                <a:solidFill>
                  <a:srgbClr val="000000"/>
                </a:solidFill>
                <a:latin typeface="Calibri" panose="020F0502020204030204" pitchFamily="34" charset="0"/>
              </a:rPr>
              <a:t>1/10 000 </a:t>
            </a:r>
            <a:r>
              <a:rPr lang="en-US" altLang="fr-FR" sz="2800" b="1" dirty="0" err="1">
                <a:solidFill>
                  <a:srgbClr val="000000"/>
                </a:solidFill>
                <a:latin typeface="Calibri" panose="020F0502020204030204" pitchFamily="34" charset="0"/>
              </a:rPr>
              <a:t>Nne</a:t>
            </a:r>
            <a:r>
              <a:rPr lang="en-US" altLang="fr-FR" sz="2800" b="1" dirty="0">
                <a:solidFill>
                  <a:srgbClr val="000000"/>
                </a:solidFill>
                <a:latin typeface="Calibri" panose="020F0502020204030204" pitchFamily="34" charset="0"/>
              </a:rPr>
              <a:t> </a:t>
            </a:r>
            <a:r>
              <a:rPr lang="en-US" altLang="fr-FR" sz="2800" b="1" dirty="0" err="1">
                <a:solidFill>
                  <a:srgbClr val="000000"/>
                </a:solidFill>
                <a:latin typeface="Calibri" panose="020F0502020204030204" pitchFamily="34" charset="0"/>
              </a:rPr>
              <a:t>féminines</a:t>
            </a:r>
            <a:endParaRPr lang="en-US" altLang="fr-FR" b="1" dirty="0">
              <a:solidFill>
                <a:srgbClr val="000000"/>
              </a:solidFill>
              <a:latin typeface="Calibri" panose="020F0502020204030204" pitchFamily="34" charset="0"/>
            </a:endParaRPr>
          </a:p>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Nombreuses comorbidités (parfois un peu cachées)</a:t>
            </a:r>
          </a:p>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Pas de traitement curatif </a:t>
            </a:r>
          </a:p>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Amélioration globale de la survie </a:t>
            </a:r>
          </a:p>
          <a:p>
            <a:pPr lvl="1" eaLnBrk="1" hangingPunct="1">
              <a:lnSpc>
                <a:spcPct val="110000"/>
              </a:lnSpc>
              <a:spcBef>
                <a:spcPts val="600"/>
              </a:spcBef>
              <a:buFont typeface="Arial" panose="020B0604020202020204" pitchFamily="34" charset="0"/>
              <a:buChar char="•"/>
            </a:pPr>
            <a:r>
              <a:rPr lang="fr-FR" altLang="fr-FR" sz="2800" b="1" dirty="0">
                <a:solidFill>
                  <a:srgbClr val="000000"/>
                </a:solidFill>
                <a:latin typeface="Calibri" panose="020F0502020204030204" pitchFamily="34" charset="0"/>
              </a:rPr>
              <a:t>77.6% à 20 ans, </a:t>
            </a:r>
          </a:p>
          <a:p>
            <a:pPr lvl="1" eaLnBrk="1" hangingPunct="1">
              <a:lnSpc>
                <a:spcPct val="110000"/>
              </a:lnSpc>
              <a:spcBef>
                <a:spcPts val="600"/>
              </a:spcBef>
              <a:buFont typeface="Arial" panose="020B0604020202020204" pitchFamily="34" charset="0"/>
              <a:buChar char="•"/>
            </a:pPr>
            <a:r>
              <a:rPr lang="fr-FR" altLang="fr-FR" sz="2800" b="1" dirty="0">
                <a:solidFill>
                  <a:srgbClr val="000000"/>
                </a:solidFill>
                <a:latin typeface="Calibri" panose="020F0502020204030204" pitchFamily="34" charset="0"/>
              </a:rPr>
              <a:t>71.5% à 25 ans </a:t>
            </a:r>
          </a:p>
          <a:p>
            <a:pPr lvl="1" eaLnBrk="1" hangingPunct="1">
              <a:lnSpc>
                <a:spcPct val="110000"/>
              </a:lnSpc>
              <a:spcBef>
                <a:spcPts val="600"/>
              </a:spcBef>
              <a:buFont typeface="Arial" panose="020B0604020202020204" pitchFamily="34" charset="0"/>
              <a:buChar char="•"/>
            </a:pPr>
            <a:r>
              <a:rPr lang="fr-FR" altLang="fr-FR" sz="2800" b="1" dirty="0">
                <a:solidFill>
                  <a:srgbClr val="000000"/>
                </a:solidFill>
                <a:latin typeface="Calibri" panose="020F0502020204030204" pitchFamily="34" charset="0"/>
              </a:rPr>
              <a:t>59.8% à 37 ans</a:t>
            </a:r>
          </a:p>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Importance d’un suivi pluridisciplinaire coordonné</a:t>
            </a:r>
          </a:p>
          <a:p>
            <a:pPr lvl="1" eaLnBrk="1" hangingPunct="1">
              <a:lnSpc>
                <a:spcPct val="110000"/>
              </a:lnSpc>
              <a:spcBef>
                <a:spcPts val="600"/>
              </a:spcBef>
              <a:buFont typeface="Arial" panose="020B0604020202020204" pitchFamily="34" charset="0"/>
              <a:buChar char="•"/>
            </a:pPr>
            <a:endParaRPr lang="fr-FR" altLang="fr-FR" dirty="0">
              <a:solidFill>
                <a:srgbClr val="000000"/>
              </a:solidFill>
              <a:latin typeface="Calibri" panose="020F0502020204030204" pitchFamily="34" charset="0"/>
            </a:endParaRPr>
          </a:p>
          <a:p>
            <a:pPr lvl="1" eaLnBrk="1" hangingPunct="1">
              <a:lnSpc>
                <a:spcPct val="110000"/>
              </a:lnSpc>
              <a:spcBef>
                <a:spcPts val="600"/>
              </a:spcBef>
              <a:buFont typeface="Arial" panose="020B0604020202020204" pitchFamily="34" charset="0"/>
              <a:buChar char="•"/>
            </a:pPr>
            <a:endParaRPr lang="en-US" altLang="fr-FR" sz="2800" dirty="0">
              <a:solidFill>
                <a:srgbClr val="000000"/>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nutrition</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1405474" y="1368809"/>
            <a:ext cx="9559471" cy="519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fr-FR" altLang="fr-FR" b="1" dirty="0">
              <a:solidFill>
                <a:srgbClr val="7030A0"/>
              </a:solidFill>
            </a:endParaRPr>
          </a:p>
          <a:p>
            <a:pPr marL="0" indent="0">
              <a:lnSpc>
                <a:spcPct val="110000"/>
              </a:lnSpc>
              <a:buNone/>
            </a:pPr>
            <a:r>
              <a:rPr lang="fr-FR" altLang="fr-FR" b="1" dirty="0">
                <a:solidFill>
                  <a:srgbClr val="7030A0"/>
                </a:solidFill>
              </a:rPr>
              <a:t>Temps de repas long (&gt; 30 min) </a:t>
            </a:r>
          </a:p>
          <a:p>
            <a:pPr marL="457200" lvl="1" indent="0">
              <a:lnSpc>
                <a:spcPct val="110000"/>
              </a:lnSpc>
              <a:buNone/>
            </a:pPr>
            <a:r>
              <a:rPr lang="fr-FR" altLang="fr-FR" dirty="0">
                <a:solidFill>
                  <a:srgbClr val="7030A0"/>
                </a:solidFill>
              </a:rPr>
              <a:t>Indication de gastrostomie à discuter si </a:t>
            </a:r>
          </a:p>
          <a:p>
            <a:pPr marL="0" indent="0">
              <a:lnSpc>
                <a:spcPct val="110000"/>
              </a:lnSpc>
              <a:buNone/>
            </a:pPr>
            <a:r>
              <a:rPr lang="fr-FR" altLang="fr-FR" b="1" dirty="0">
                <a:solidFill>
                  <a:srgbClr val="7030A0"/>
                </a:solidFill>
              </a:rPr>
              <a:t>Difficultés pour mâcher et déglutition</a:t>
            </a:r>
          </a:p>
          <a:p>
            <a:pPr marL="457200" lvl="1" indent="0">
              <a:lnSpc>
                <a:spcPct val="110000"/>
              </a:lnSpc>
              <a:buNone/>
            </a:pPr>
            <a:r>
              <a:rPr lang="fr-FR" altLang="fr-FR" dirty="0">
                <a:solidFill>
                  <a:srgbClr val="7030A0"/>
                </a:solidFill>
              </a:rPr>
              <a:t>Adresser pour bilan de l’oralité par orthophonie ou kinésithérapeute </a:t>
            </a:r>
          </a:p>
          <a:p>
            <a:pPr marL="457200" lvl="1" indent="0">
              <a:lnSpc>
                <a:spcPct val="110000"/>
              </a:lnSpc>
              <a:buNone/>
            </a:pPr>
            <a:r>
              <a:rPr lang="fr-FR" altLang="fr-FR" dirty="0">
                <a:solidFill>
                  <a:srgbClr val="7030A0"/>
                </a:solidFill>
              </a:rPr>
              <a:t>Bilan gastro si fausses routes (toux, haut les cœur, étouffement, ou pneumopathie de déglutition </a:t>
            </a:r>
          </a:p>
          <a:p>
            <a:pPr marL="457200" lvl="1" indent="0">
              <a:lnSpc>
                <a:spcPct val="110000"/>
              </a:lnSpc>
              <a:buNone/>
            </a:pPr>
            <a:r>
              <a:rPr lang="fr-FR" altLang="fr-FR" dirty="0">
                <a:solidFill>
                  <a:srgbClr val="7030A0"/>
                </a:solidFill>
              </a:rPr>
              <a:t>Dans certains cas, épaississants de liquides utiles pour éviter les fausses routes </a:t>
            </a:r>
          </a:p>
          <a:p>
            <a:pPr marL="0" indent="0">
              <a:lnSpc>
                <a:spcPct val="110000"/>
              </a:lnSpc>
              <a:buNone/>
            </a:pPr>
            <a:endParaRPr lang="fr-FR" altLang="fr-FR" dirty="0">
              <a:solidFill>
                <a:srgbClr val="7030A0"/>
              </a:solidFill>
            </a:endParaRPr>
          </a:p>
          <a:p>
            <a:pPr>
              <a:lnSpc>
                <a:spcPct val="110000"/>
              </a:lnSpc>
            </a:pPr>
            <a:endParaRPr lang="fr-FR" altLang="fr-FR" dirty="0">
              <a:solidFill>
                <a:srgbClr val="7030A0"/>
              </a:solidFill>
            </a:endParaRPr>
          </a:p>
        </p:txBody>
      </p:sp>
      <p:sp>
        <p:nvSpPr>
          <p:cNvPr id="3" name="TextBox 2">
            <a:extLst>
              <a:ext uri="{FF2B5EF4-FFF2-40B4-BE49-F238E27FC236}">
                <a16:creationId xmlns:a16="http://schemas.microsoft.com/office/drawing/2014/main" id="{3C8F524B-7CDA-27CC-092E-98B518300313}"/>
              </a:ext>
            </a:extLst>
          </p:cNvPr>
          <p:cNvSpPr txBox="1"/>
          <p:nvPr/>
        </p:nvSpPr>
        <p:spPr>
          <a:xfrm>
            <a:off x="1702420" y="6078298"/>
            <a:ext cx="8965580" cy="707886"/>
          </a:xfrm>
          <a:prstGeom prst="rect">
            <a:avLst/>
          </a:prstGeom>
          <a:noFill/>
        </p:spPr>
        <p:txBody>
          <a:bodyPr wrap="square" rtlCol="0">
            <a:spAutoFit/>
          </a:bodyPr>
          <a:lstStyle/>
          <a:p>
            <a:r>
              <a:rPr lang="fr-FR" sz="1000" i="1" dirty="0" err="1"/>
              <a:t>Motil</a:t>
            </a:r>
            <a:r>
              <a:rPr lang="fr-FR" sz="1000" i="1" dirty="0"/>
              <a:t> KJ, </a:t>
            </a:r>
            <a:r>
              <a:rPr lang="fr-FR" sz="1000" i="1" dirty="0" err="1"/>
              <a:t>Caeg</a:t>
            </a:r>
            <a:r>
              <a:rPr lang="fr-FR" sz="1000" i="1" dirty="0"/>
              <a:t> E, </a:t>
            </a:r>
            <a:r>
              <a:rPr lang="fr-FR" sz="1000" i="1" dirty="0" err="1"/>
              <a:t>Barrish</a:t>
            </a:r>
            <a:r>
              <a:rPr lang="fr-FR" sz="1000" i="1" dirty="0"/>
              <a:t> JO, et al.. </a:t>
            </a:r>
            <a:r>
              <a:rPr lang="fr-FR" sz="1000" i="1" dirty="0" err="1"/>
              <a:t>Gastrointestinal</a:t>
            </a:r>
            <a:r>
              <a:rPr lang="fr-FR" sz="1000" i="1" dirty="0"/>
              <a:t> and </a:t>
            </a:r>
            <a:r>
              <a:rPr lang="fr-FR" sz="1000" i="1" dirty="0" err="1"/>
              <a:t>nutritional</a:t>
            </a:r>
            <a:r>
              <a:rPr lang="fr-FR" sz="1000" i="1" dirty="0"/>
              <a:t> </a:t>
            </a:r>
            <a:r>
              <a:rPr lang="fr-FR" sz="1000" i="1" dirty="0" err="1"/>
              <a:t>problems</a:t>
            </a:r>
            <a:r>
              <a:rPr lang="fr-FR" sz="1000" i="1" dirty="0"/>
              <a:t> </a:t>
            </a:r>
            <a:r>
              <a:rPr lang="fr-FR" sz="1000" i="1" dirty="0" err="1"/>
              <a:t>occur</a:t>
            </a:r>
            <a:r>
              <a:rPr lang="fr-FR" sz="1000" i="1" dirty="0"/>
              <a:t> </a:t>
            </a:r>
            <a:r>
              <a:rPr lang="fr-FR" sz="1000" i="1" dirty="0" err="1"/>
              <a:t>frequently</a:t>
            </a:r>
            <a:r>
              <a:rPr lang="fr-FR" sz="1000" i="1" dirty="0"/>
              <a:t> </a:t>
            </a:r>
            <a:r>
              <a:rPr lang="fr-FR" sz="1000" i="1" dirty="0" err="1"/>
              <a:t>throughout</a:t>
            </a:r>
            <a:r>
              <a:rPr lang="fr-FR" sz="1000" i="1" dirty="0"/>
              <a:t> life in girls and </a:t>
            </a:r>
            <a:r>
              <a:rPr lang="fr-FR" sz="1000" i="1" dirty="0" err="1"/>
              <a:t>women</a:t>
            </a:r>
            <a:r>
              <a:rPr lang="fr-FR" sz="1000" i="1" dirty="0"/>
              <a:t> </a:t>
            </a:r>
            <a:r>
              <a:rPr lang="fr-FR" sz="1000" i="1" dirty="0" err="1"/>
              <a:t>with</a:t>
            </a:r>
            <a:r>
              <a:rPr lang="fr-FR" sz="1000" i="1" dirty="0"/>
              <a:t> </a:t>
            </a:r>
            <a:r>
              <a:rPr lang="fr-FR" sz="1000" i="1" dirty="0" err="1"/>
              <a:t>Rett</a:t>
            </a:r>
            <a:r>
              <a:rPr lang="fr-FR" sz="1000" i="1" dirty="0"/>
              <a:t> syndrome. J </a:t>
            </a:r>
            <a:r>
              <a:rPr lang="fr-FR" sz="1000" i="1" dirty="0" err="1"/>
              <a:t>Pediatr</a:t>
            </a:r>
            <a:r>
              <a:rPr lang="fr-FR" sz="1000" i="1" dirty="0"/>
              <a:t> </a:t>
            </a:r>
            <a:r>
              <a:rPr lang="fr-FR" sz="1000" i="1" dirty="0" err="1"/>
              <a:t>Gastroenterol</a:t>
            </a:r>
            <a:r>
              <a:rPr lang="fr-FR" sz="1000" i="1" dirty="0"/>
              <a:t> </a:t>
            </a:r>
            <a:r>
              <a:rPr lang="fr-FR" sz="1000" i="1" dirty="0" err="1"/>
              <a:t>Nutr</a:t>
            </a:r>
            <a:r>
              <a:rPr lang="fr-FR" sz="1000" i="1" dirty="0"/>
              <a:t> 2012;55:292–8. 10.1097/MPG.0b013e31824b6159 38. </a:t>
            </a:r>
          </a:p>
          <a:p>
            <a:r>
              <a:rPr lang="fr-FR" sz="1000" i="1" dirty="0" err="1"/>
              <a:t>Motil</a:t>
            </a:r>
            <a:r>
              <a:rPr lang="fr-FR" sz="1000" i="1" dirty="0"/>
              <a:t> KJ, Schultz RJ, Browning K, et al.. </a:t>
            </a:r>
            <a:r>
              <a:rPr lang="fr-FR" sz="1000" i="1" dirty="0" err="1"/>
              <a:t>Oropharyngeal</a:t>
            </a:r>
            <a:r>
              <a:rPr lang="fr-FR" sz="1000" i="1" dirty="0"/>
              <a:t> </a:t>
            </a:r>
            <a:r>
              <a:rPr lang="fr-FR" sz="1000" i="1" dirty="0" err="1"/>
              <a:t>dysfunction</a:t>
            </a:r>
            <a:r>
              <a:rPr lang="fr-FR" sz="1000" i="1" dirty="0"/>
              <a:t> and </a:t>
            </a:r>
            <a:r>
              <a:rPr lang="fr-FR" sz="1000" i="1" dirty="0" err="1"/>
              <a:t>gastroesophageal</a:t>
            </a:r>
            <a:r>
              <a:rPr lang="fr-FR" sz="1000" i="1" dirty="0"/>
              <a:t> </a:t>
            </a:r>
            <a:r>
              <a:rPr lang="fr-FR" sz="1000" i="1" dirty="0" err="1"/>
              <a:t>dysmotility</a:t>
            </a:r>
            <a:r>
              <a:rPr lang="fr-FR" sz="1000" i="1" dirty="0"/>
              <a:t> are </a:t>
            </a:r>
            <a:r>
              <a:rPr lang="fr-FR" sz="1000" i="1" dirty="0" err="1"/>
              <a:t>present</a:t>
            </a:r>
            <a:r>
              <a:rPr lang="fr-FR" sz="1000" i="1" dirty="0"/>
              <a:t> in girls and </a:t>
            </a:r>
            <a:r>
              <a:rPr lang="fr-FR" sz="1000" i="1" dirty="0" err="1"/>
              <a:t>women</a:t>
            </a:r>
            <a:r>
              <a:rPr lang="fr-FR" sz="1000" i="1" dirty="0"/>
              <a:t> </a:t>
            </a:r>
            <a:r>
              <a:rPr lang="fr-FR" sz="1000" i="1" dirty="0" err="1"/>
              <a:t>with</a:t>
            </a:r>
            <a:r>
              <a:rPr lang="fr-FR" sz="1000" i="1" dirty="0"/>
              <a:t> </a:t>
            </a:r>
            <a:r>
              <a:rPr lang="fr-FR" sz="1000" i="1" dirty="0" err="1"/>
              <a:t>Rett</a:t>
            </a:r>
            <a:r>
              <a:rPr lang="fr-FR" sz="1000" i="1" dirty="0"/>
              <a:t> syndrome. J </a:t>
            </a:r>
            <a:r>
              <a:rPr lang="fr-FR" sz="1000" i="1" dirty="0" err="1"/>
              <a:t>Pediatr</a:t>
            </a:r>
            <a:r>
              <a:rPr lang="fr-FR" sz="1000" i="1" dirty="0"/>
              <a:t> </a:t>
            </a:r>
            <a:r>
              <a:rPr lang="fr-FR" sz="1000" i="1" dirty="0" err="1"/>
              <a:t>Gastroenterol</a:t>
            </a:r>
            <a:r>
              <a:rPr lang="fr-FR" sz="1000" i="1" dirty="0"/>
              <a:t> </a:t>
            </a:r>
            <a:r>
              <a:rPr lang="fr-FR" sz="1000" i="1" dirty="0" err="1"/>
              <a:t>Nutr</a:t>
            </a:r>
            <a:r>
              <a:rPr lang="fr-FR" sz="1000" i="1" dirty="0"/>
              <a:t> 1999;29:31–7. 10.1097/00005176-199907000-00010</a:t>
            </a:r>
          </a:p>
        </p:txBody>
      </p:sp>
      <p:pic>
        <p:nvPicPr>
          <p:cNvPr id="4" name="Picture 6" descr="E:\Centre Rett\Logo\09 02 16 Logo Centre Rett coul.jpg">
            <a:extLst>
              <a:ext uri="{FF2B5EF4-FFF2-40B4-BE49-F238E27FC236}">
                <a16:creationId xmlns:a16="http://schemas.microsoft.com/office/drawing/2014/main" id="{04BC7E08-D728-ECB4-283B-D7E7AEF37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320"/>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99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a:t>
            </a:r>
            <a:r>
              <a:rPr lang="fr-FR" altLang="fr-FR" sz="3200" b="1" dirty="0" err="1">
                <a:solidFill>
                  <a:srgbClr val="7030A0"/>
                </a:solidFill>
                <a:latin typeface="Arial" pitchFamily="34" charset="0"/>
                <a:ea typeface="ＭＳ Ｐゴシック" pitchFamily="34" charset="-128"/>
                <a:cs typeface="+mn-cs"/>
              </a:rPr>
              <a:t>osteoporose</a:t>
            </a:r>
            <a:endParaRPr lang="fr-FR" altLang="fr-FR" sz="3200" b="1" dirty="0">
              <a:solidFill>
                <a:srgbClr val="7030A0"/>
              </a:solidFill>
              <a:latin typeface="Arial" pitchFamily="34" charset="0"/>
              <a:ea typeface="ＭＳ Ｐゴシック" pitchFamily="34" charset="-128"/>
              <a:cs typeface="+mn-cs"/>
            </a:endParaRP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1405474" y="1368809"/>
            <a:ext cx="9559471" cy="5197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fr-FR" altLang="fr-FR" b="1" dirty="0">
              <a:solidFill>
                <a:srgbClr val="7030A0"/>
              </a:solidFill>
            </a:endParaRPr>
          </a:p>
          <a:p>
            <a:pPr marL="0" indent="0">
              <a:lnSpc>
                <a:spcPct val="110000"/>
              </a:lnSpc>
              <a:buNone/>
            </a:pPr>
            <a:r>
              <a:rPr lang="fr-FR" altLang="fr-FR" b="1" dirty="0">
                <a:solidFill>
                  <a:srgbClr val="7030A0"/>
                </a:solidFill>
              </a:rPr>
              <a:t>Fragilités osseuses, </a:t>
            </a:r>
            <a:r>
              <a:rPr lang="fr-FR" altLang="fr-FR" b="1" dirty="0" err="1">
                <a:solidFill>
                  <a:srgbClr val="7030A0"/>
                </a:solidFill>
              </a:rPr>
              <a:t>osteopénie</a:t>
            </a:r>
            <a:r>
              <a:rPr lang="fr-FR" altLang="fr-FR" b="1" dirty="0">
                <a:solidFill>
                  <a:srgbClr val="7030A0"/>
                </a:solidFill>
              </a:rPr>
              <a:t> (74%)</a:t>
            </a:r>
          </a:p>
          <a:p>
            <a:pPr marL="0" indent="0">
              <a:lnSpc>
                <a:spcPct val="110000"/>
              </a:lnSpc>
              <a:buNone/>
            </a:pPr>
            <a:r>
              <a:rPr lang="fr-FR" altLang="fr-FR" b="1" dirty="0">
                <a:solidFill>
                  <a:srgbClr val="7030A0"/>
                </a:solidFill>
              </a:rPr>
              <a:t>Majoration du risque de fracture chez les non marchants, sous antiépileptiques, et dénutries</a:t>
            </a:r>
          </a:p>
          <a:p>
            <a:pPr marL="457200" lvl="1" indent="0">
              <a:lnSpc>
                <a:spcPct val="110000"/>
              </a:lnSpc>
              <a:buNone/>
            </a:pPr>
            <a:r>
              <a:rPr lang="fr-FR" altLang="fr-FR" dirty="0">
                <a:solidFill>
                  <a:srgbClr val="7030A0"/>
                </a:solidFill>
              </a:rPr>
              <a:t>Supplémentation par vitamine D &gt; 600–1000 IU / jour. </a:t>
            </a:r>
          </a:p>
          <a:p>
            <a:pPr marL="457200" lvl="1" indent="0">
              <a:lnSpc>
                <a:spcPct val="110000"/>
              </a:lnSpc>
              <a:buNone/>
            </a:pPr>
            <a:r>
              <a:rPr lang="fr-FR" altLang="fr-FR" dirty="0">
                <a:solidFill>
                  <a:srgbClr val="7030A0"/>
                </a:solidFill>
              </a:rPr>
              <a:t>Objectif 25-OH-vitamine D &gt; 30-40 </a:t>
            </a:r>
            <a:r>
              <a:rPr lang="fr-FR" altLang="fr-FR" dirty="0" err="1">
                <a:solidFill>
                  <a:srgbClr val="7030A0"/>
                </a:solidFill>
              </a:rPr>
              <a:t>ng</a:t>
            </a:r>
            <a:r>
              <a:rPr lang="fr-FR" altLang="fr-FR" dirty="0">
                <a:solidFill>
                  <a:srgbClr val="7030A0"/>
                </a:solidFill>
              </a:rPr>
              <a:t>/</a:t>
            </a:r>
            <a:r>
              <a:rPr lang="fr-FR" altLang="fr-FR" dirty="0" err="1">
                <a:solidFill>
                  <a:srgbClr val="7030A0"/>
                </a:solidFill>
              </a:rPr>
              <a:t>mL</a:t>
            </a:r>
            <a:r>
              <a:rPr lang="fr-FR" altLang="fr-FR" dirty="0">
                <a:solidFill>
                  <a:srgbClr val="7030A0"/>
                </a:solidFill>
              </a:rPr>
              <a:t>.</a:t>
            </a:r>
          </a:p>
          <a:p>
            <a:pPr marL="457200" lvl="1" indent="0">
              <a:lnSpc>
                <a:spcPct val="110000"/>
              </a:lnSpc>
              <a:buNone/>
            </a:pPr>
            <a:r>
              <a:rPr lang="fr-FR" altLang="fr-FR" dirty="0">
                <a:solidFill>
                  <a:srgbClr val="7030A0"/>
                </a:solidFill>
              </a:rPr>
              <a:t>Apports calciques majorés</a:t>
            </a:r>
          </a:p>
          <a:p>
            <a:pPr marL="457200" lvl="1" indent="0">
              <a:lnSpc>
                <a:spcPct val="110000"/>
              </a:lnSpc>
              <a:buNone/>
            </a:pPr>
            <a:r>
              <a:rPr lang="fr-FR" altLang="fr-FR" dirty="0">
                <a:solidFill>
                  <a:srgbClr val="7030A0"/>
                </a:solidFill>
              </a:rPr>
              <a:t>Au-delà de 6 ans ou avant si fractures, ou chirurgie orthopédiques, ostéodensitométrie et bilan endocrinien</a:t>
            </a:r>
          </a:p>
          <a:p>
            <a:pPr marL="0" indent="0">
              <a:lnSpc>
                <a:spcPct val="110000"/>
              </a:lnSpc>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dirty="0">
              <a:solidFill>
                <a:srgbClr val="7030A0"/>
              </a:solidFill>
            </a:endParaRPr>
          </a:p>
          <a:p>
            <a:pPr marL="0" indent="0">
              <a:lnSpc>
                <a:spcPct val="110000"/>
              </a:lnSpc>
              <a:buNone/>
            </a:pPr>
            <a:endParaRPr lang="fr-FR" altLang="fr-FR" dirty="0">
              <a:solidFill>
                <a:srgbClr val="7030A0"/>
              </a:solidFill>
            </a:endParaRPr>
          </a:p>
          <a:p>
            <a:pPr>
              <a:lnSpc>
                <a:spcPct val="110000"/>
              </a:lnSpc>
            </a:pPr>
            <a:endParaRPr lang="fr-FR" altLang="fr-FR" dirty="0">
              <a:solidFill>
                <a:srgbClr val="7030A0"/>
              </a:solidFill>
            </a:endParaRPr>
          </a:p>
        </p:txBody>
      </p:sp>
      <p:sp>
        <p:nvSpPr>
          <p:cNvPr id="4" name="TextBox 2">
            <a:extLst>
              <a:ext uri="{FF2B5EF4-FFF2-40B4-BE49-F238E27FC236}">
                <a16:creationId xmlns:a16="http://schemas.microsoft.com/office/drawing/2014/main" id="{7B8B8F52-186A-D9B0-08DB-6F5B90099D9A}"/>
              </a:ext>
            </a:extLst>
          </p:cNvPr>
          <p:cNvSpPr txBox="1"/>
          <p:nvPr/>
        </p:nvSpPr>
        <p:spPr>
          <a:xfrm>
            <a:off x="1524000" y="6581002"/>
            <a:ext cx="3030766" cy="276999"/>
          </a:xfrm>
          <a:prstGeom prst="rect">
            <a:avLst/>
          </a:prstGeom>
          <a:noFill/>
        </p:spPr>
        <p:txBody>
          <a:bodyPr wrap="none" rtlCol="0">
            <a:spAutoFit/>
          </a:bodyPr>
          <a:lstStyle/>
          <a:p>
            <a:r>
              <a:rPr lang="en-US" sz="1200" i="1" dirty="0" err="1"/>
              <a:t>Motil</a:t>
            </a:r>
            <a:r>
              <a:rPr lang="en-US" sz="1200" i="1" dirty="0"/>
              <a:t> et al J </a:t>
            </a:r>
            <a:r>
              <a:rPr lang="en-US" sz="1200" i="1" dirty="0" err="1"/>
              <a:t>Pediatr</a:t>
            </a:r>
            <a:r>
              <a:rPr lang="en-US" sz="1200" i="1" dirty="0"/>
              <a:t> </a:t>
            </a:r>
            <a:r>
              <a:rPr lang="en-US" sz="1200" i="1" dirty="0" err="1"/>
              <a:t>Gastr</a:t>
            </a:r>
            <a:r>
              <a:rPr lang="en-US" sz="1200" i="1" dirty="0"/>
              <a:t> </a:t>
            </a:r>
            <a:r>
              <a:rPr lang="en-US" sz="1200" i="1" dirty="0" err="1"/>
              <a:t>Nutr</a:t>
            </a:r>
            <a:r>
              <a:rPr lang="en-US" sz="1200" i="1" dirty="0"/>
              <a:t> 55: 292 (2012)</a:t>
            </a:r>
          </a:p>
        </p:txBody>
      </p:sp>
      <p:sp>
        <p:nvSpPr>
          <p:cNvPr id="5" name="TextBox 1">
            <a:extLst>
              <a:ext uri="{FF2B5EF4-FFF2-40B4-BE49-F238E27FC236}">
                <a16:creationId xmlns:a16="http://schemas.microsoft.com/office/drawing/2014/main" id="{BD071E7A-B805-1723-F54A-8D0458E5838F}"/>
              </a:ext>
            </a:extLst>
          </p:cNvPr>
          <p:cNvSpPr txBox="1"/>
          <p:nvPr/>
        </p:nvSpPr>
        <p:spPr>
          <a:xfrm>
            <a:off x="8016565" y="6211670"/>
            <a:ext cx="2534861" cy="646331"/>
          </a:xfrm>
          <a:prstGeom prst="rect">
            <a:avLst/>
          </a:prstGeom>
          <a:noFill/>
        </p:spPr>
        <p:txBody>
          <a:bodyPr wrap="none" rtlCol="0">
            <a:spAutoFit/>
          </a:bodyPr>
          <a:lstStyle/>
          <a:p>
            <a:r>
              <a:rPr lang="en-US" sz="1200" i="1" dirty="0"/>
              <a:t>Downs et al, Spine 34:E607, 2009</a:t>
            </a:r>
          </a:p>
          <a:p>
            <a:r>
              <a:rPr lang="en-US" sz="1200" i="1" dirty="0"/>
              <a:t>Tarquinio et al, </a:t>
            </a:r>
            <a:r>
              <a:rPr lang="en-US" sz="1200" i="1" dirty="0" err="1"/>
              <a:t>Neurol</a:t>
            </a:r>
            <a:r>
              <a:rPr lang="en-US" sz="1200" i="1" dirty="0"/>
              <a:t> 79:1653 2012</a:t>
            </a:r>
          </a:p>
          <a:p>
            <a:r>
              <a:rPr lang="en-US" sz="1200" i="1" dirty="0"/>
              <a:t>Jefferson et al </a:t>
            </a:r>
            <a:r>
              <a:rPr lang="en-US" sz="1200" i="1" dirty="0" err="1"/>
              <a:t>Plos</a:t>
            </a:r>
            <a:r>
              <a:rPr lang="en-US" sz="1200" i="1" dirty="0"/>
              <a:t> One 11:e01 (2016)</a:t>
            </a:r>
          </a:p>
        </p:txBody>
      </p:sp>
      <p:pic>
        <p:nvPicPr>
          <p:cNvPr id="3" name="Picture 6" descr="E:\Centre Rett\Logo\09 02 16 Logo Centre Rett coul.jpg">
            <a:extLst>
              <a:ext uri="{FF2B5EF4-FFF2-40B4-BE49-F238E27FC236}">
                <a16:creationId xmlns:a16="http://schemas.microsoft.com/office/drawing/2014/main" id="{F99C7B1D-5E5A-5CE0-D3EE-31AAEE82F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320"/>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4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904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orthopédie</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376775" y="1426029"/>
            <a:ext cx="5607698" cy="5343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altLang="fr-FR" b="1" dirty="0" err="1">
                <a:solidFill>
                  <a:srgbClr val="7030A0"/>
                </a:solidFill>
              </a:rPr>
              <a:t>Scoliosis</a:t>
            </a:r>
            <a:r>
              <a:rPr lang="fr-FR" altLang="fr-FR" b="1" dirty="0">
                <a:solidFill>
                  <a:srgbClr val="7030A0"/>
                </a:solidFill>
              </a:rPr>
              <a:t> </a:t>
            </a:r>
          </a:p>
          <a:p>
            <a:pPr marL="457200" lvl="1" indent="0">
              <a:lnSpc>
                <a:spcPct val="110000"/>
              </a:lnSpc>
              <a:buNone/>
            </a:pPr>
            <a:r>
              <a:rPr lang="fr-FR" altLang="fr-FR" b="1" dirty="0">
                <a:solidFill>
                  <a:srgbClr val="7030A0"/>
                </a:solidFill>
              </a:rPr>
              <a:t>80% avant 25 ans </a:t>
            </a:r>
          </a:p>
          <a:p>
            <a:pPr marL="457200" lvl="1" indent="0">
              <a:lnSpc>
                <a:spcPct val="110000"/>
              </a:lnSpc>
              <a:buNone/>
            </a:pPr>
            <a:r>
              <a:rPr lang="fr-FR" altLang="fr-FR" b="1" dirty="0">
                <a:solidFill>
                  <a:srgbClr val="7030A0"/>
                </a:solidFill>
              </a:rPr>
              <a:t>20% opérées (&gt;45°)</a:t>
            </a:r>
          </a:p>
          <a:p>
            <a:pPr marL="457200" lvl="1" indent="0">
              <a:lnSpc>
                <a:spcPct val="110000"/>
              </a:lnSpc>
              <a:buNone/>
            </a:pPr>
            <a:r>
              <a:rPr lang="fr-FR" altLang="fr-FR" b="1" dirty="0">
                <a:solidFill>
                  <a:srgbClr val="7030A0"/>
                </a:solidFill>
              </a:rPr>
              <a:t>Progression rapide en pré-péri-pubertaire</a:t>
            </a:r>
          </a:p>
          <a:p>
            <a:pPr marL="457200" lvl="1" indent="0">
              <a:lnSpc>
                <a:spcPct val="110000"/>
              </a:lnSpc>
              <a:buNone/>
            </a:pPr>
            <a:r>
              <a:rPr lang="fr-FR" altLang="fr-FR" b="1" dirty="0">
                <a:solidFill>
                  <a:srgbClr val="7030A0"/>
                </a:solidFill>
              </a:rPr>
              <a:t>Risque diminue après</a:t>
            </a:r>
          </a:p>
          <a:p>
            <a:pPr marL="457200" lvl="1" indent="0">
              <a:lnSpc>
                <a:spcPct val="110000"/>
              </a:lnSpc>
              <a:buNone/>
            </a:pPr>
            <a:endParaRPr lang="fr-FR" altLang="fr-FR" b="1" dirty="0">
              <a:solidFill>
                <a:srgbClr val="7030A0"/>
              </a:solidFill>
            </a:endParaRPr>
          </a:p>
          <a:p>
            <a:pPr marL="457200" lvl="1" indent="0">
              <a:lnSpc>
                <a:spcPct val="110000"/>
              </a:lnSpc>
              <a:buNone/>
            </a:pPr>
            <a:r>
              <a:rPr lang="fr-FR" dirty="0"/>
              <a:t>Si présente, </a:t>
            </a:r>
            <a:r>
              <a:rPr lang="fr-FR" dirty="0" err="1"/>
              <a:t>reobservation</a:t>
            </a:r>
            <a:r>
              <a:rPr lang="fr-FR" dirty="0"/>
              <a:t> tous les 6 mois. </a:t>
            </a:r>
          </a:p>
          <a:p>
            <a:pPr marL="457200" lvl="1" indent="0">
              <a:lnSpc>
                <a:spcPct val="110000"/>
              </a:lnSpc>
              <a:buNone/>
            </a:pPr>
            <a:r>
              <a:rPr lang="fr-FR" dirty="0"/>
              <a:t>Radio et avis orthopédique si courbe &gt; 20°; </a:t>
            </a:r>
          </a:p>
          <a:p>
            <a:pPr marL="457200" lvl="1" indent="0">
              <a:lnSpc>
                <a:spcPct val="110000"/>
              </a:lnSpc>
              <a:buNone/>
            </a:pPr>
            <a:r>
              <a:rPr lang="fr-FR" dirty="0"/>
              <a:t>Chirurgie si la courbe &gt; 40°. </a:t>
            </a:r>
          </a:p>
          <a:p>
            <a:pPr marL="0" indent="0">
              <a:lnSpc>
                <a:spcPct val="110000"/>
              </a:lnSpc>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dirty="0">
              <a:solidFill>
                <a:srgbClr val="7030A0"/>
              </a:solidFill>
            </a:endParaRPr>
          </a:p>
          <a:p>
            <a:pPr marL="0" indent="0">
              <a:lnSpc>
                <a:spcPct val="110000"/>
              </a:lnSpc>
              <a:buNone/>
            </a:pPr>
            <a:endParaRPr lang="fr-FR" altLang="fr-FR" dirty="0">
              <a:solidFill>
                <a:srgbClr val="7030A0"/>
              </a:solidFill>
            </a:endParaRPr>
          </a:p>
          <a:p>
            <a:pPr>
              <a:lnSpc>
                <a:spcPct val="110000"/>
              </a:lnSpc>
            </a:pPr>
            <a:endParaRPr lang="fr-FR" altLang="fr-FR" dirty="0">
              <a:solidFill>
                <a:srgbClr val="7030A0"/>
              </a:solidFill>
            </a:endParaRPr>
          </a:p>
        </p:txBody>
      </p:sp>
      <p:sp>
        <p:nvSpPr>
          <p:cNvPr id="3" name="TextBox 1">
            <a:extLst>
              <a:ext uri="{FF2B5EF4-FFF2-40B4-BE49-F238E27FC236}">
                <a16:creationId xmlns:a16="http://schemas.microsoft.com/office/drawing/2014/main" id="{2F6AD330-D6DD-D923-3B30-6A604ED4F47E}"/>
              </a:ext>
            </a:extLst>
          </p:cNvPr>
          <p:cNvSpPr txBox="1"/>
          <p:nvPr/>
        </p:nvSpPr>
        <p:spPr>
          <a:xfrm>
            <a:off x="9529992" y="6211669"/>
            <a:ext cx="2534861" cy="646331"/>
          </a:xfrm>
          <a:prstGeom prst="rect">
            <a:avLst/>
          </a:prstGeom>
          <a:noFill/>
        </p:spPr>
        <p:txBody>
          <a:bodyPr wrap="none" rtlCol="0">
            <a:spAutoFit/>
          </a:bodyPr>
          <a:lstStyle/>
          <a:p>
            <a:r>
              <a:rPr lang="en-US" sz="1200" i="1" dirty="0"/>
              <a:t>Downs et al, Spine 34:E607, 2009</a:t>
            </a:r>
          </a:p>
          <a:p>
            <a:r>
              <a:rPr lang="en-US" sz="1200" i="1" dirty="0"/>
              <a:t>Tarquinio et al, </a:t>
            </a:r>
            <a:r>
              <a:rPr lang="en-US" sz="1200" i="1" dirty="0" err="1"/>
              <a:t>Neurol</a:t>
            </a:r>
            <a:r>
              <a:rPr lang="en-US" sz="1200" i="1" dirty="0"/>
              <a:t> 79:1653 2012</a:t>
            </a:r>
          </a:p>
          <a:p>
            <a:r>
              <a:rPr lang="en-US" sz="1200" i="1" dirty="0"/>
              <a:t>Jefferson et al </a:t>
            </a:r>
            <a:r>
              <a:rPr lang="en-US" sz="1200" i="1" dirty="0" err="1"/>
              <a:t>Plos</a:t>
            </a:r>
            <a:r>
              <a:rPr lang="en-US" sz="1200" i="1" dirty="0"/>
              <a:t> One 11:e01 (2016)</a:t>
            </a:r>
          </a:p>
        </p:txBody>
      </p:sp>
      <p:pic>
        <p:nvPicPr>
          <p:cNvPr id="7" name="Picture 2" descr="image002">
            <a:extLst>
              <a:ext uri="{FF2B5EF4-FFF2-40B4-BE49-F238E27FC236}">
                <a16:creationId xmlns:a16="http://schemas.microsoft.com/office/drawing/2014/main" id="{D278A0D9-5B8D-EB1F-534D-C1DB6FC56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473" y="1327780"/>
            <a:ext cx="30575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003">
            <a:extLst>
              <a:ext uri="{FF2B5EF4-FFF2-40B4-BE49-F238E27FC236}">
                <a16:creationId xmlns:a16="http://schemas.microsoft.com/office/drawing/2014/main" id="{6C7F7933-EB0B-3EB4-5D70-250C326BA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1327780"/>
            <a:ext cx="2857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E:\Centre Rett\Logo\09 02 16 Logo Centre Rett coul.jpg">
            <a:extLst>
              <a:ext uri="{FF2B5EF4-FFF2-40B4-BE49-F238E27FC236}">
                <a16:creationId xmlns:a16="http://schemas.microsoft.com/office/drawing/2014/main" id="{AA3C200B-E410-A49E-B3C1-045C7EA63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3320"/>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6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0301" y="225292"/>
            <a:ext cx="2714413" cy="6020568"/>
          </a:xfrm>
          <a:prstGeom prst="rect">
            <a:avLst/>
          </a:prstGeom>
          <a:ln>
            <a:solidFill>
              <a:schemeClr val="bg1"/>
            </a:solidFill>
          </a:ln>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909" y="293151"/>
            <a:ext cx="2834623" cy="5952709"/>
          </a:xfrm>
          <a:prstGeom prst="rect">
            <a:avLst/>
          </a:prstGeom>
          <a:ln>
            <a:solidFill>
              <a:schemeClr val="bg1"/>
            </a:solidFill>
          </a:ln>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7610" y="854835"/>
            <a:ext cx="3078826" cy="5391026"/>
          </a:xfrm>
          <a:prstGeom prst="rect">
            <a:avLst/>
          </a:prstGeom>
          <a:ln>
            <a:solidFill>
              <a:schemeClr val="bg1"/>
            </a:solidFill>
          </a:ln>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68" y="854001"/>
            <a:ext cx="3305860" cy="5391859"/>
          </a:xfrm>
          <a:prstGeom prst="rect">
            <a:avLst/>
          </a:prstGeom>
          <a:ln>
            <a:solidFill>
              <a:schemeClr val="bg1"/>
            </a:solidFill>
          </a:ln>
        </p:spPr>
      </p:pic>
    </p:spTree>
    <p:extLst>
      <p:ext uri="{BB962C8B-B14F-4D97-AF65-F5344CB8AC3E}">
        <p14:creationId xmlns:p14="http://schemas.microsoft.com/office/powerpoint/2010/main" val="3647235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928" y="575032"/>
            <a:ext cx="2456945" cy="6122708"/>
          </a:xfrm>
          <a:prstGeom prst="rect">
            <a:avLst/>
          </a:prstGeom>
          <a:ln>
            <a:solidFill>
              <a:schemeClr val="bg1"/>
            </a:solidFill>
          </a:ln>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8" y="1138442"/>
            <a:ext cx="3665472" cy="5559299"/>
          </a:xfrm>
          <a:prstGeom prst="rect">
            <a:avLst/>
          </a:prstGeom>
          <a:ln>
            <a:solidFill>
              <a:schemeClr val="bg1"/>
            </a:solidFill>
          </a:ln>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154" y="1138441"/>
            <a:ext cx="2665053" cy="5559300"/>
          </a:xfrm>
          <a:prstGeom prst="rect">
            <a:avLst/>
          </a:prstGeom>
          <a:ln>
            <a:solidFill>
              <a:schemeClr val="bg1"/>
            </a:solidFill>
          </a:ln>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748582" y="383039"/>
            <a:ext cx="3166851" cy="6314701"/>
          </a:xfrm>
          <a:prstGeom prst="rect">
            <a:avLst/>
          </a:prstGeom>
          <a:ln>
            <a:solidFill>
              <a:schemeClr val="bg1"/>
            </a:solidFill>
          </a:ln>
        </p:spPr>
      </p:pic>
    </p:spTree>
    <p:extLst>
      <p:ext uri="{BB962C8B-B14F-4D97-AF65-F5344CB8AC3E}">
        <p14:creationId xmlns:p14="http://schemas.microsoft.com/office/powerpoint/2010/main" val="127297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523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orthopédie</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825500" y="1632857"/>
            <a:ext cx="10566399" cy="5136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altLang="fr-FR" b="1" dirty="0">
                <a:solidFill>
                  <a:srgbClr val="7030A0"/>
                </a:solidFill>
              </a:rPr>
              <a:t>Augmentation du risque de luxation de hanches  </a:t>
            </a:r>
          </a:p>
          <a:p>
            <a:pPr marL="457200" lvl="1" indent="0">
              <a:lnSpc>
                <a:spcPct val="110000"/>
              </a:lnSpc>
              <a:buNone/>
            </a:pPr>
            <a:r>
              <a:rPr lang="fr-FR" altLang="fr-FR" dirty="0">
                <a:solidFill>
                  <a:srgbClr val="7030A0"/>
                </a:solidFill>
              </a:rPr>
              <a:t>Source de douleur et d’inconfort</a:t>
            </a:r>
          </a:p>
          <a:p>
            <a:pPr marL="457200" lvl="1" indent="0">
              <a:lnSpc>
                <a:spcPct val="110000"/>
              </a:lnSpc>
              <a:buNone/>
            </a:pPr>
            <a:r>
              <a:rPr lang="fr-FR" altLang="fr-FR" dirty="0">
                <a:solidFill>
                  <a:srgbClr val="7030A0"/>
                </a:solidFill>
              </a:rPr>
              <a:t>Examen clinique du mouvement des hanches systématique</a:t>
            </a:r>
          </a:p>
          <a:p>
            <a:pPr marL="457200" lvl="1" indent="0">
              <a:lnSpc>
                <a:spcPct val="110000"/>
              </a:lnSpc>
              <a:buNone/>
            </a:pPr>
            <a:r>
              <a:rPr lang="fr-FR" altLang="fr-FR" dirty="0">
                <a:solidFill>
                  <a:srgbClr val="7030A0"/>
                </a:solidFill>
              </a:rPr>
              <a:t>Radio si doute pour évaluer la couverture de la tête fémorale (adaptation des appareillages</a:t>
            </a:r>
          </a:p>
          <a:p>
            <a:pPr marL="0" lvl="1" indent="0">
              <a:lnSpc>
                <a:spcPct val="110000"/>
              </a:lnSpc>
              <a:spcBef>
                <a:spcPts val="1000"/>
              </a:spcBef>
              <a:buNone/>
            </a:pPr>
            <a:r>
              <a:rPr lang="fr-FR" altLang="fr-FR" sz="2800" b="1" dirty="0">
                <a:solidFill>
                  <a:srgbClr val="7030A0"/>
                </a:solidFill>
              </a:rPr>
              <a:t>Contractures</a:t>
            </a:r>
          </a:p>
          <a:p>
            <a:pPr marL="457200" lvl="2" indent="0">
              <a:lnSpc>
                <a:spcPct val="110000"/>
              </a:lnSpc>
              <a:spcBef>
                <a:spcPts val="1000"/>
              </a:spcBef>
              <a:buNone/>
            </a:pPr>
            <a:r>
              <a:rPr lang="fr-FR" altLang="fr-FR" sz="2400" dirty="0">
                <a:solidFill>
                  <a:srgbClr val="7030A0"/>
                </a:solidFill>
              </a:rPr>
              <a:t> Encourager les familles à inspecter les articulations </a:t>
            </a:r>
          </a:p>
          <a:p>
            <a:pPr marL="457200" lvl="2" indent="0">
              <a:lnSpc>
                <a:spcPct val="110000"/>
              </a:lnSpc>
              <a:spcBef>
                <a:spcPts val="1000"/>
              </a:spcBef>
              <a:buNone/>
            </a:pPr>
            <a:r>
              <a:rPr lang="fr-FR" altLang="fr-FR" sz="2400" dirty="0">
                <a:solidFill>
                  <a:srgbClr val="7030A0"/>
                </a:solidFill>
              </a:rPr>
              <a:t>Pratiquer des mouvements quotidiens surtout chez les jeunes filles peu mobiles</a:t>
            </a:r>
          </a:p>
          <a:p>
            <a:pPr marL="457200" lvl="2" indent="0">
              <a:lnSpc>
                <a:spcPct val="110000"/>
              </a:lnSpc>
              <a:spcBef>
                <a:spcPts val="1000"/>
              </a:spcBef>
              <a:buNone/>
            </a:pPr>
            <a:r>
              <a:rPr lang="fr-FR" altLang="fr-FR" sz="2400" dirty="0">
                <a:solidFill>
                  <a:srgbClr val="7030A0"/>
                </a:solidFill>
              </a:rPr>
              <a:t>Kinésithérapie, psychomotricité, orthèses / attelles </a:t>
            </a:r>
          </a:p>
          <a:p>
            <a:pPr marL="0" lvl="1" indent="0">
              <a:lnSpc>
                <a:spcPct val="110000"/>
              </a:lnSpc>
              <a:spcBef>
                <a:spcPts val="1000"/>
              </a:spcBef>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dirty="0">
              <a:solidFill>
                <a:srgbClr val="7030A0"/>
              </a:solidFill>
            </a:endParaRPr>
          </a:p>
          <a:p>
            <a:pPr marL="0" indent="0">
              <a:lnSpc>
                <a:spcPct val="110000"/>
              </a:lnSpc>
              <a:buNone/>
            </a:pPr>
            <a:endParaRPr lang="fr-FR" altLang="fr-FR" dirty="0">
              <a:solidFill>
                <a:srgbClr val="7030A0"/>
              </a:solidFill>
            </a:endParaRPr>
          </a:p>
          <a:p>
            <a:pPr>
              <a:lnSpc>
                <a:spcPct val="110000"/>
              </a:lnSpc>
            </a:pPr>
            <a:endParaRPr lang="fr-FR" altLang="fr-FR" dirty="0">
              <a:solidFill>
                <a:srgbClr val="7030A0"/>
              </a:solidFill>
            </a:endParaRPr>
          </a:p>
        </p:txBody>
      </p:sp>
      <p:sp>
        <p:nvSpPr>
          <p:cNvPr id="3" name="TextBox 1">
            <a:extLst>
              <a:ext uri="{FF2B5EF4-FFF2-40B4-BE49-F238E27FC236}">
                <a16:creationId xmlns:a16="http://schemas.microsoft.com/office/drawing/2014/main" id="{2F6AD330-D6DD-D923-3B30-6A604ED4F47E}"/>
              </a:ext>
            </a:extLst>
          </p:cNvPr>
          <p:cNvSpPr txBox="1"/>
          <p:nvPr/>
        </p:nvSpPr>
        <p:spPr>
          <a:xfrm>
            <a:off x="9529992" y="6211669"/>
            <a:ext cx="2534861" cy="646331"/>
          </a:xfrm>
          <a:prstGeom prst="rect">
            <a:avLst/>
          </a:prstGeom>
          <a:noFill/>
        </p:spPr>
        <p:txBody>
          <a:bodyPr wrap="none" rtlCol="0">
            <a:spAutoFit/>
          </a:bodyPr>
          <a:lstStyle/>
          <a:p>
            <a:r>
              <a:rPr lang="en-US" sz="1200" i="1" dirty="0"/>
              <a:t>Downs et al, Spine 34:E607, 2009</a:t>
            </a:r>
          </a:p>
          <a:p>
            <a:r>
              <a:rPr lang="en-US" sz="1200" i="1" dirty="0"/>
              <a:t>Tarquinio et al, </a:t>
            </a:r>
            <a:r>
              <a:rPr lang="en-US" sz="1200" i="1" dirty="0" err="1"/>
              <a:t>Neurol</a:t>
            </a:r>
            <a:r>
              <a:rPr lang="en-US" sz="1200" i="1" dirty="0"/>
              <a:t> 79:1653 2012</a:t>
            </a:r>
          </a:p>
          <a:p>
            <a:r>
              <a:rPr lang="en-US" sz="1200" i="1" dirty="0"/>
              <a:t>Jefferson et al </a:t>
            </a:r>
            <a:r>
              <a:rPr lang="en-US" sz="1200" i="1" dirty="0" err="1"/>
              <a:t>Plos</a:t>
            </a:r>
            <a:r>
              <a:rPr lang="en-US" sz="1200" i="1" dirty="0"/>
              <a:t> One 11:e01 (2016)</a:t>
            </a:r>
          </a:p>
        </p:txBody>
      </p:sp>
      <p:pic>
        <p:nvPicPr>
          <p:cNvPr id="4" name="Picture 6" descr="E:\Centre Rett\Logo\09 02 16 Logo Centre Rett coul.jpg">
            <a:extLst>
              <a:ext uri="{FF2B5EF4-FFF2-40B4-BE49-F238E27FC236}">
                <a16:creationId xmlns:a16="http://schemas.microsoft.com/office/drawing/2014/main" id="{20506988-158D-4E9F-B2EA-9E1C3C6E1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320"/>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3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F779E-C37A-EFB0-4151-AC9753C33E52}"/>
              </a:ext>
            </a:extLst>
          </p:cNvPr>
          <p:cNvSpPr txBox="1">
            <a:spLocks/>
          </p:cNvSpPr>
          <p:nvPr/>
        </p:nvSpPr>
        <p:spPr>
          <a:xfrm>
            <a:off x="1643743" y="152399"/>
            <a:ext cx="1001485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fr-FR" sz="3200" b="1" dirty="0">
                <a:solidFill>
                  <a:srgbClr val="7030A0"/>
                </a:solidFill>
                <a:latin typeface="Arial" pitchFamily="34" charset="0"/>
                <a:ea typeface="ＭＳ Ｐゴシック" pitchFamily="34" charset="-128"/>
                <a:cs typeface="+mn-cs"/>
              </a:rPr>
              <a:t>Recommandations pour le suivi gynécologique</a:t>
            </a:r>
          </a:p>
        </p:txBody>
      </p:sp>
      <p:sp>
        <p:nvSpPr>
          <p:cNvPr id="6" name="Espace réservé du contenu 2">
            <a:extLst>
              <a:ext uri="{FF2B5EF4-FFF2-40B4-BE49-F238E27FC236}">
                <a16:creationId xmlns:a16="http://schemas.microsoft.com/office/drawing/2014/main" id="{B05F8A62-9886-6524-58A6-A071EEA86996}"/>
              </a:ext>
            </a:extLst>
          </p:cNvPr>
          <p:cNvSpPr txBox="1">
            <a:spLocks/>
          </p:cNvSpPr>
          <p:nvPr/>
        </p:nvSpPr>
        <p:spPr>
          <a:xfrm>
            <a:off x="716643" y="1477962"/>
            <a:ext cx="8008257" cy="4744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altLang="fr-FR" sz="2400" b="1" dirty="0" err="1">
                <a:solidFill>
                  <a:srgbClr val="7030A0"/>
                </a:solidFill>
              </a:rPr>
              <a:t>Adrenarche</a:t>
            </a:r>
            <a:r>
              <a:rPr lang="fr-FR" altLang="fr-FR" sz="2400" b="1" dirty="0">
                <a:solidFill>
                  <a:srgbClr val="7030A0"/>
                </a:solidFill>
              </a:rPr>
              <a:t> prématurée</a:t>
            </a:r>
          </a:p>
          <a:p>
            <a:pPr marL="0" indent="0">
              <a:lnSpc>
                <a:spcPct val="110000"/>
              </a:lnSpc>
              <a:buNone/>
            </a:pPr>
            <a:r>
              <a:rPr lang="fr-FR" altLang="fr-FR" sz="2400" b="1" dirty="0">
                <a:solidFill>
                  <a:srgbClr val="7030A0"/>
                </a:solidFill>
              </a:rPr>
              <a:t>Règles plus tardives Bourgeons mammaires / pilosité typiquement plus précoces </a:t>
            </a:r>
          </a:p>
          <a:p>
            <a:pPr marL="0" indent="0">
              <a:lnSpc>
                <a:spcPct val="110000"/>
              </a:lnSpc>
              <a:buNone/>
            </a:pPr>
            <a:r>
              <a:rPr lang="fr-FR" altLang="fr-FR" sz="2400" b="1" dirty="0">
                <a:solidFill>
                  <a:srgbClr val="7030A0"/>
                </a:solidFill>
              </a:rPr>
              <a:t>Règles souvent irrégulières (faible poids, et stress</a:t>
            </a:r>
            <a:r>
              <a:rPr lang="fr-FR" altLang="fr-FR" b="1" dirty="0">
                <a:solidFill>
                  <a:srgbClr val="7030A0"/>
                </a:solidFill>
              </a:rPr>
              <a:t>)</a:t>
            </a:r>
          </a:p>
          <a:p>
            <a:pPr marL="0" indent="0">
              <a:lnSpc>
                <a:spcPct val="110000"/>
              </a:lnSpc>
              <a:buNone/>
            </a:pPr>
            <a:endParaRPr lang="fr-FR" altLang="fr-FR" b="1" dirty="0">
              <a:solidFill>
                <a:srgbClr val="7030A0"/>
              </a:solidFill>
            </a:endParaRPr>
          </a:p>
          <a:p>
            <a:pPr marL="457200" lvl="1" indent="0">
              <a:lnSpc>
                <a:spcPct val="110000"/>
              </a:lnSpc>
              <a:buNone/>
            </a:pPr>
            <a:r>
              <a:rPr lang="fr-FR" sz="2200" dirty="0"/>
              <a:t>Bilan T4 et TSH si les règles sont irrégulières</a:t>
            </a:r>
          </a:p>
          <a:p>
            <a:pPr marL="457200" lvl="1" indent="0">
              <a:lnSpc>
                <a:spcPct val="110000"/>
              </a:lnSpc>
              <a:buNone/>
            </a:pPr>
            <a:r>
              <a:rPr lang="fr-FR" sz="2200" dirty="0"/>
              <a:t>Envisager une contraception si impact des règles sur la qualité de vie / crises </a:t>
            </a:r>
          </a:p>
          <a:p>
            <a:pPr marL="457200" lvl="1" indent="0">
              <a:lnSpc>
                <a:spcPct val="110000"/>
              </a:lnSpc>
              <a:buNone/>
            </a:pPr>
            <a:r>
              <a:rPr lang="fr-FR" sz="2200" dirty="0"/>
              <a:t>Impact de la suppression des règles sur le métabolisme osseux : prudence et discussion </a:t>
            </a:r>
            <a:endParaRPr lang="fr-FR" sz="1300" dirty="0"/>
          </a:p>
          <a:p>
            <a:pPr marL="0" lvl="1" indent="0">
              <a:lnSpc>
                <a:spcPct val="110000"/>
              </a:lnSpc>
              <a:spcBef>
                <a:spcPts val="1000"/>
              </a:spcBef>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b="1" dirty="0">
              <a:solidFill>
                <a:srgbClr val="7030A0"/>
              </a:solidFill>
            </a:endParaRPr>
          </a:p>
          <a:p>
            <a:pPr marL="0" indent="0">
              <a:lnSpc>
                <a:spcPct val="110000"/>
              </a:lnSpc>
              <a:buNone/>
            </a:pPr>
            <a:endParaRPr lang="fr-FR" altLang="fr-FR" dirty="0">
              <a:solidFill>
                <a:srgbClr val="7030A0"/>
              </a:solidFill>
            </a:endParaRPr>
          </a:p>
          <a:p>
            <a:pPr marL="0" indent="0">
              <a:lnSpc>
                <a:spcPct val="110000"/>
              </a:lnSpc>
              <a:buNone/>
            </a:pPr>
            <a:endParaRPr lang="fr-FR" altLang="fr-FR" dirty="0">
              <a:solidFill>
                <a:srgbClr val="7030A0"/>
              </a:solidFill>
            </a:endParaRPr>
          </a:p>
          <a:p>
            <a:pPr>
              <a:lnSpc>
                <a:spcPct val="110000"/>
              </a:lnSpc>
            </a:pPr>
            <a:endParaRPr lang="fr-FR" altLang="fr-FR" dirty="0">
              <a:solidFill>
                <a:srgbClr val="7030A0"/>
              </a:solidFill>
            </a:endParaRPr>
          </a:p>
        </p:txBody>
      </p:sp>
      <p:pic>
        <p:nvPicPr>
          <p:cNvPr id="8" name="Image 7">
            <a:extLst>
              <a:ext uri="{FF2B5EF4-FFF2-40B4-BE49-F238E27FC236}">
                <a16:creationId xmlns:a16="http://schemas.microsoft.com/office/drawing/2014/main" id="{F7EE8541-BB1B-0B00-B55C-655CF8342005}"/>
              </a:ext>
            </a:extLst>
          </p:cNvPr>
          <p:cNvPicPr>
            <a:picLocks noChangeAspect="1"/>
          </p:cNvPicPr>
          <p:nvPr/>
        </p:nvPicPr>
        <p:blipFill>
          <a:blip r:embed="rId3"/>
          <a:stretch>
            <a:fillRect/>
          </a:stretch>
        </p:blipFill>
        <p:spPr>
          <a:xfrm>
            <a:off x="8724900" y="5380038"/>
            <a:ext cx="3467100" cy="1435100"/>
          </a:xfrm>
          <a:prstGeom prst="rect">
            <a:avLst/>
          </a:prstGeom>
        </p:spPr>
      </p:pic>
      <p:pic>
        <p:nvPicPr>
          <p:cNvPr id="3" name="Picture 6" descr="E:\Centre Rett\Logo\09 02 16 Logo Centre Rett coul.jpg">
            <a:extLst>
              <a:ext uri="{FF2B5EF4-FFF2-40B4-BE49-F238E27FC236}">
                <a16:creationId xmlns:a16="http://schemas.microsoft.com/office/drawing/2014/main" id="{D0506FD6-96A3-F27F-7DD2-01F92B132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3320"/>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538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EA3A2A0-9ADF-AB4F-34B6-F0002B790286}"/>
              </a:ext>
            </a:extLst>
          </p:cNvPr>
          <p:cNvSpPr>
            <a:spLocks noGrp="1"/>
          </p:cNvSpPr>
          <p:nvPr>
            <p:ph type="ctrTitle"/>
          </p:nvPr>
        </p:nvSpPr>
        <p:spPr/>
        <p:txBody>
          <a:bodyPr>
            <a:normAutofit/>
          </a:bodyPr>
          <a:lstStyle/>
          <a:p>
            <a:r>
              <a:rPr lang="fr-FR" altLang="fr-FR" sz="6000" b="1" i="1" dirty="0">
                <a:solidFill>
                  <a:srgbClr val="558ED5"/>
                </a:solidFill>
                <a:sym typeface="Symbol" pitchFamily="2" charset="2"/>
              </a:rPr>
              <a:t>Objectifs des centres Rett</a:t>
            </a:r>
            <a:endParaRPr lang="fr-FR" dirty="0"/>
          </a:p>
        </p:txBody>
      </p:sp>
      <p:sp>
        <p:nvSpPr>
          <p:cNvPr id="5" name="Sous-titre 4">
            <a:extLst>
              <a:ext uri="{FF2B5EF4-FFF2-40B4-BE49-F238E27FC236}">
                <a16:creationId xmlns:a16="http://schemas.microsoft.com/office/drawing/2014/main" id="{2B7E7E40-78B8-7449-32ED-F66BB35E492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80012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203">
            <a:extLst>
              <a:ext uri="{FF2B5EF4-FFF2-40B4-BE49-F238E27FC236}">
                <a16:creationId xmlns:a16="http://schemas.microsoft.com/office/drawing/2014/main" id="{D435260F-602C-5226-E062-8D6B173B0CDA}"/>
              </a:ext>
            </a:extLst>
          </p:cNvPr>
          <p:cNvSpPr>
            <a:spLocks noChangeShapeType="1"/>
          </p:cNvSpPr>
          <p:nvPr/>
        </p:nvSpPr>
        <p:spPr bwMode="auto">
          <a:xfrm>
            <a:off x="1524000" y="981075"/>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1202" name="Text Box 202">
            <a:extLst>
              <a:ext uri="{FF2B5EF4-FFF2-40B4-BE49-F238E27FC236}">
                <a16:creationId xmlns:a16="http://schemas.microsoft.com/office/drawing/2014/main" id="{8A895CC4-0705-1730-12EC-998E4EEE7CA2}"/>
              </a:ext>
            </a:extLst>
          </p:cNvPr>
          <p:cNvSpPr txBox="1">
            <a:spLocks noChangeArrowheads="1"/>
          </p:cNvSpPr>
          <p:nvPr/>
        </p:nvSpPr>
        <p:spPr bwMode="auto">
          <a:xfrm>
            <a:off x="1595438" y="188914"/>
            <a:ext cx="9072562" cy="52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sz="2800" b="1" i="1" dirty="0">
                <a:solidFill>
                  <a:srgbClr val="558ED5"/>
                </a:solidFill>
                <a:sym typeface="Symbol" pitchFamily="2" charset="2"/>
              </a:rPr>
              <a:t>Répondre à ce que veulent les parents ? </a:t>
            </a:r>
          </a:p>
        </p:txBody>
      </p:sp>
      <p:sp>
        <p:nvSpPr>
          <p:cNvPr id="51203" name="Espace réservé du contenu 4">
            <a:extLst>
              <a:ext uri="{FF2B5EF4-FFF2-40B4-BE49-F238E27FC236}">
                <a16:creationId xmlns:a16="http://schemas.microsoft.com/office/drawing/2014/main" id="{C517891B-87AB-7987-5381-6FF2632F9E0B}"/>
              </a:ext>
            </a:extLst>
          </p:cNvPr>
          <p:cNvSpPr>
            <a:spLocks/>
          </p:cNvSpPr>
          <p:nvPr/>
        </p:nvSpPr>
        <p:spPr bwMode="auto">
          <a:xfrm>
            <a:off x="1382485" y="1196976"/>
            <a:ext cx="10156372"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pPr>
            <a:r>
              <a:rPr lang="fr-FR" altLang="fr-FR" sz="2800" b="1" i="1" dirty="0">
                <a:solidFill>
                  <a:srgbClr val="558ED5"/>
                </a:solidFill>
                <a:latin typeface="Calibri" panose="020F0502020204030204" pitchFamily="34" charset="0"/>
                <a:sym typeface="Symbol" pitchFamily="2" charset="2"/>
              </a:rPr>
              <a:t> »Complete cure « </a:t>
            </a:r>
          </a:p>
          <a:p>
            <a:pPr eaLnBrk="1" hangingPunct="1">
              <a:lnSpc>
                <a:spcPct val="80000"/>
              </a:lnSpc>
            </a:pPr>
            <a:endParaRPr lang="fr-FR" altLang="en-US" sz="2800" b="1" i="1" dirty="0">
              <a:solidFill>
                <a:srgbClr val="558ED5"/>
              </a:solidFill>
              <a:latin typeface="Calibri" panose="020F0502020204030204" pitchFamily="34" charset="0"/>
              <a:cs typeface="Arial" panose="020B0604020202020204" pitchFamily="34" charset="0"/>
              <a:sym typeface="Symbol" pitchFamily="2" charset="2"/>
            </a:endParaRPr>
          </a:p>
          <a:p>
            <a:pPr lvl="1" eaLnBrk="1" hangingPunct="1">
              <a:lnSpc>
                <a:spcPct val="110000"/>
              </a:lnSpc>
              <a:spcBef>
                <a:spcPts val="600"/>
              </a:spcBef>
              <a:buFont typeface="Arial" panose="020B0604020202020204" pitchFamily="34" charset="0"/>
              <a:buChar char="•"/>
            </a:pPr>
            <a:r>
              <a:rPr lang="fr-FR" altLang="en-US" dirty="0">
                <a:latin typeface="+mj-lt"/>
                <a:cs typeface="Arial" panose="020B0604020202020204" pitchFamily="34" charset="0"/>
              </a:rPr>
              <a:t>Une meilleure communication </a:t>
            </a:r>
          </a:p>
          <a:p>
            <a:pPr lvl="2" eaLnBrk="1" hangingPunct="1">
              <a:lnSpc>
                <a:spcPct val="110000"/>
              </a:lnSpc>
              <a:spcBef>
                <a:spcPts val="600"/>
              </a:spcBef>
              <a:buFont typeface="Arial" panose="020B0604020202020204" pitchFamily="34" charset="0"/>
              <a:buChar char="•"/>
            </a:pPr>
            <a:r>
              <a:rPr lang="fr-FR" altLang="en-US" dirty="0">
                <a:latin typeface="+mj-lt"/>
                <a:cs typeface="Arial" panose="020B0604020202020204" pitchFamily="34" charset="0"/>
              </a:rPr>
              <a:t>dis moi ce qui ne va pas, si tu as mal, si tu es anxieuse, frustrée ou triste  </a:t>
            </a:r>
            <a:endParaRPr lang="fr-FR" altLang="fr-FR" dirty="0">
              <a:latin typeface="Calibri" panose="020F0502020204030204" pitchFamily="34" charset="0"/>
            </a:endParaRP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Un contrôle de crises </a:t>
            </a: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Une meilleure utilisation des mains, moins de stéréotypies (manger seule)</a:t>
            </a: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Marcher</a:t>
            </a: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Avoir un transit correct </a:t>
            </a: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Dormir la nuit</a:t>
            </a: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Moins d’hyperventilation / apnées </a:t>
            </a:r>
          </a:p>
          <a:p>
            <a:pPr marL="457200" lvl="1" indent="0" eaLnBrk="1" hangingPunct="1">
              <a:lnSpc>
                <a:spcPct val="110000"/>
              </a:lnSpc>
              <a:spcBef>
                <a:spcPts val="600"/>
              </a:spcBef>
            </a:pPr>
            <a:endParaRPr lang="fr-FR" altLang="fr-FR" dirty="0">
              <a:latin typeface="Calibri" panose="020F0502020204030204" pitchFamily="34" charset="0"/>
            </a:endParaRPr>
          </a:p>
          <a:p>
            <a:pPr lvl="1" eaLnBrk="1" hangingPunct="1">
              <a:lnSpc>
                <a:spcPct val="110000"/>
              </a:lnSpc>
              <a:spcBef>
                <a:spcPts val="600"/>
              </a:spcBef>
              <a:buFont typeface="Arial" panose="020B0604020202020204" pitchFamily="34" charset="0"/>
              <a:buChar char="•"/>
            </a:pPr>
            <a:endParaRPr lang="en-US" altLang="fr-FR" sz="2800"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CBFC3835-E7CE-A5F0-F161-5107E0496BC7}"/>
              </a:ext>
            </a:extLst>
          </p:cNvPr>
          <p:cNvSpPr txBox="1"/>
          <p:nvPr/>
        </p:nvSpPr>
        <p:spPr>
          <a:xfrm>
            <a:off x="9158629" y="6530586"/>
            <a:ext cx="2735301" cy="276999"/>
          </a:xfrm>
          <a:prstGeom prst="rect">
            <a:avLst/>
          </a:prstGeom>
          <a:noFill/>
        </p:spPr>
        <p:txBody>
          <a:bodyPr wrap="none" rtlCol="0">
            <a:spAutoFit/>
          </a:bodyPr>
          <a:lstStyle/>
          <a:p>
            <a:r>
              <a:rPr lang="en-US" sz="1200" i="1" dirty="0"/>
              <a:t>“Top Concerns”, J Neul, NHS, unpublished</a:t>
            </a:r>
          </a:p>
        </p:txBody>
      </p:sp>
    </p:spTree>
    <p:extLst>
      <p:ext uri="{BB962C8B-B14F-4D97-AF65-F5344CB8AC3E}">
        <p14:creationId xmlns:p14="http://schemas.microsoft.com/office/powerpoint/2010/main" val="49245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203">
            <a:extLst>
              <a:ext uri="{FF2B5EF4-FFF2-40B4-BE49-F238E27FC236}">
                <a16:creationId xmlns:a16="http://schemas.microsoft.com/office/drawing/2014/main" id="{D435260F-602C-5226-E062-8D6B173B0CDA}"/>
              </a:ext>
            </a:extLst>
          </p:cNvPr>
          <p:cNvSpPr>
            <a:spLocks noChangeShapeType="1"/>
          </p:cNvSpPr>
          <p:nvPr/>
        </p:nvSpPr>
        <p:spPr bwMode="auto">
          <a:xfrm>
            <a:off x="1524000" y="981075"/>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1202" name="Text Box 202">
            <a:extLst>
              <a:ext uri="{FF2B5EF4-FFF2-40B4-BE49-F238E27FC236}">
                <a16:creationId xmlns:a16="http://schemas.microsoft.com/office/drawing/2014/main" id="{8A895CC4-0705-1730-12EC-998E4EEE7CA2}"/>
              </a:ext>
            </a:extLst>
          </p:cNvPr>
          <p:cNvSpPr txBox="1">
            <a:spLocks noChangeArrowheads="1"/>
          </p:cNvSpPr>
          <p:nvPr/>
        </p:nvSpPr>
        <p:spPr bwMode="auto">
          <a:xfrm>
            <a:off x="1595438" y="188914"/>
            <a:ext cx="9072562" cy="52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sz="2800" b="1" i="1" dirty="0">
                <a:solidFill>
                  <a:srgbClr val="558ED5"/>
                </a:solidFill>
                <a:sym typeface="Symbol" pitchFamily="2" charset="2"/>
              </a:rPr>
              <a:t>Objectifs des centres Rett</a:t>
            </a:r>
          </a:p>
        </p:txBody>
      </p:sp>
      <p:sp>
        <p:nvSpPr>
          <p:cNvPr id="51203" name="Espace réservé du contenu 4">
            <a:extLst>
              <a:ext uri="{FF2B5EF4-FFF2-40B4-BE49-F238E27FC236}">
                <a16:creationId xmlns:a16="http://schemas.microsoft.com/office/drawing/2014/main" id="{C517891B-87AB-7987-5381-6FF2632F9E0B}"/>
              </a:ext>
            </a:extLst>
          </p:cNvPr>
          <p:cNvSpPr>
            <a:spLocks/>
          </p:cNvSpPr>
          <p:nvPr/>
        </p:nvSpPr>
        <p:spPr bwMode="auto">
          <a:xfrm>
            <a:off x="1382486" y="1196976"/>
            <a:ext cx="928551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110000"/>
              </a:lnSpc>
              <a:spcBef>
                <a:spcPts val="600"/>
              </a:spcBef>
              <a:buFont typeface="Arial" panose="020B0604020202020204" pitchFamily="34" charset="0"/>
              <a:buChar char="•"/>
            </a:pPr>
            <a:endParaRPr lang="fr-FR" altLang="fr-FR" dirty="0">
              <a:latin typeface="Calibri" panose="020F0502020204030204" pitchFamily="34" charset="0"/>
            </a:endParaRPr>
          </a:p>
          <a:p>
            <a:pPr lvl="1" eaLnBrk="1" hangingPunct="1">
              <a:lnSpc>
                <a:spcPct val="110000"/>
              </a:lnSpc>
              <a:spcBef>
                <a:spcPts val="600"/>
              </a:spcBef>
              <a:buFont typeface="Arial" panose="020B0604020202020204" pitchFamily="34" charset="0"/>
              <a:buChar char="•"/>
            </a:pPr>
            <a:endParaRPr lang="en-US" altLang="fr-FR" sz="2800" dirty="0">
              <a:solidFill>
                <a:srgbClr val="000000"/>
              </a:solidFill>
              <a:latin typeface="Calibri" panose="020F0502020204030204" pitchFamily="34" charset="0"/>
            </a:endParaRPr>
          </a:p>
        </p:txBody>
      </p:sp>
      <p:sp>
        <p:nvSpPr>
          <p:cNvPr id="5" name="Espace réservé du contenu 4">
            <a:extLst>
              <a:ext uri="{FF2B5EF4-FFF2-40B4-BE49-F238E27FC236}">
                <a16:creationId xmlns:a16="http://schemas.microsoft.com/office/drawing/2014/main" id="{C683652B-5D43-1804-52CC-727981EF87E0}"/>
              </a:ext>
            </a:extLst>
          </p:cNvPr>
          <p:cNvSpPr>
            <a:spLocks noGrp="1"/>
          </p:cNvSpPr>
          <p:nvPr>
            <p:ph idx="1"/>
          </p:nvPr>
        </p:nvSpPr>
        <p:spPr>
          <a:xfrm>
            <a:off x="685800" y="1243668"/>
            <a:ext cx="10515600" cy="1603375"/>
          </a:xfrm>
        </p:spPr>
        <p:txBody>
          <a:bodyPr/>
          <a:lstStyle/>
          <a:p>
            <a:pPr marL="0" lvl="1"/>
            <a:r>
              <a:rPr lang="en-US" b="1" dirty="0" err="1">
                <a:solidFill>
                  <a:schemeClr val="accent1"/>
                </a:solidFill>
              </a:rPr>
              <a:t>Approche</a:t>
            </a:r>
            <a:r>
              <a:rPr lang="en-US" b="1" dirty="0">
                <a:solidFill>
                  <a:schemeClr val="accent1"/>
                </a:solidFill>
              </a:rPr>
              <a:t> multi-</a:t>
            </a:r>
            <a:r>
              <a:rPr lang="en-US" b="1" dirty="0" err="1">
                <a:solidFill>
                  <a:schemeClr val="accent1"/>
                </a:solidFill>
              </a:rPr>
              <a:t>disciplinaire</a:t>
            </a:r>
            <a:r>
              <a:rPr lang="en-US" b="1" dirty="0">
                <a:solidFill>
                  <a:schemeClr val="accent1"/>
                </a:solidFill>
              </a:rPr>
              <a:t> : </a:t>
            </a:r>
            <a:r>
              <a:rPr lang="en-US" b="1" dirty="0" err="1">
                <a:solidFill>
                  <a:schemeClr val="accent1"/>
                </a:solidFill>
              </a:rPr>
              <a:t>soins</a:t>
            </a:r>
            <a:r>
              <a:rPr lang="en-US" b="1" dirty="0">
                <a:solidFill>
                  <a:schemeClr val="accent1"/>
                </a:solidFill>
              </a:rPr>
              <a:t> </a:t>
            </a:r>
            <a:r>
              <a:rPr lang="en-US" b="1" dirty="0" err="1">
                <a:solidFill>
                  <a:schemeClr val="accent1"/>
                </a:solidFill>
              </a:rPr>
              <a:t>optimaux</a:t>
            </a:r>
            <a:endParaRPr lang="en-US" altLang="en-US" b="1" dirty="0">
              <a:solidFill>
                <a:schemeClr val="accent1"/>
              </a:solidFill>
            </a:endParaRPr>
          </a:p>
          <a:p>
            <a:pPr marL="0" lvl="1"/>
            <a:r>
              <a:rPr lang="en-US" altLang="en-US" b="1" dirty="0">
                <a:solidFill>
                  <a:schemeClr val="accent1"/>
                </a:solidFill>
              </a:rPr>
              <a:t>Esprit de corps : ”Team sport”</a:t>
            </a:r>
            <a:endParaRPr lang="en-US" altLang="en-US" b="1" i="1" dirty="0">
              <a:solidFill>
                <a:schemeClr val="accent1"/>
              </a:solidFill>
            </a:endParaRPr>
          </a:p>
          <a:p>
            <a:pPr marL="0" lvl="1"/>
            <a:r>
              <a:rPr lang="en-US" altLang="en-US" b="1" i="1" dirty="0">
                <a:solidFill>
                  <a:schemeClr val="accent1"/>
                </a:solidFill>
              </a:rPr>
              <a:t>Collaborations et coordination </a:t>
            </a:r>
            <a:r>
              <a:rPr lang="fr-FR" altLang="en-US" b="1" i="1" dirty="0">
                <a:solidFill>
                  <a:schemeClr val="accent1"/>
                </a:solidFill>
              </a:rPr>
              <a:t>(IDE)</a:t>
            </a:r>
          </a:p>
          <a:p>
            <a:pPr marL="0" lvl="1"/>
            <a:r>
              <a:rPr lang="en-US" altLang="en-US" b="1" i="1" dirty="0">
                <a:solidFill>
                  <a:schemeClr val="accent1"/>
                </a:solidFill>
              </a:rPr>
              <a:t>Checklist </a:t>
            </a:r>
            <a:r>
              <a:rPr lang="en-US" altLang="en-US" b="1" i="1" dirty="0" err="1">
                <a:solidFill>
                  <a:schemeClr val="accent1"/>
                </a:solidFill>
              </a:rPr>
              <a:t>multisystémiques</a:t>
            </a:r>
            <a:endParaRPr lang="en-US" altLang="en-US" b="1" i="1" dirty="0">
              <a:solidFill>
                <a:schemeClr val="accent1"/>
              </a:solidFill>
            </a:endParaRPr>
          </a:p>
          <a:p>
            <a:pPr marL="0" lvl="1"/>
            <a:endParaRPr lang="en-US" altLang="en-US" b="1" i="1" dirty="0">
              <a:solidFill>
                <a:schemeClr val="accent1"/>
              </a:solidFill>
            </a:endParaRPr>
          </a:p>
        </p:txBody>
      </p:sp>
      <p:sp>
        <p:nvSpPr>
          <p:cNvPr id="7" name="ZoneTexte 6">
            <a:extLst>
              <a:ext uri="{FF2B5EF4-FFF2-40B4-BE49-F238E27FC236}">
                <a16:creationId xmlns:a16="http://schemas.microsoft.com/office/drawing/2014/main" id="{29A09402-F3A6-4E67-21D3-D1939CBCC976}"/>
              </a:ext>
            </a:extLst>
          </p:cNvPr>
          <p:cNvSpPr txBox="1"/>
          <p:nvPr/>
        </p:nvSpPr>
        <p:spPr>
          <a:xfrm>
            <a:off x="79262" y="6362614"/>
            <a:ext cx="12104914" cy="369332"/>
          </a:xfrm>
          <a:prstGeom prst="rect">
            <a:avLst/>
          </a:prstGeom>
          <a:noFill/>
        </p:spPr>
        <p:txBody>
          <a:bodyPr wrap="square">
            <a:spAutoFit/>
          </a:bodyPr>
          <a:lstStyle/>
          <a:p>
            <a:r>
              <a:rPr lang="en-US" sz="1800" dirty="0"/>
              <a:t>Primary Care Guidelines:  https://</a:t>
            </a:r>
            <a:r>
              <a:rPr lang="en-US" sz="1800" dirty="0" err="1"/>
              <a:t>www.rettsyndrome.org</a:t>
            </a:r>
            <a:r>
              <a:rPr lang="en-US" sz="1800" dirty="0"/>
              <a:t>/about-</a:t>
            </a:r>
            <a:r>
              <a:rPr lang="en-US" sz="1800" dirty="0" err="1"/>
              <a:t>rett</a:t>
            </a:r>
            <a:r>
              <a:rPr lang="en-US" sz="1800" dirty="0"/>
              <a:t>-syndrome/care-guides)</a:t>
            </a:r>
            <a:r>
              <a:rPr lang="it-IT" sz="1800" dirty="0"/>
              <a:t>Fu C, et al. BMJ </a:t>
            </a:r>
            <a:r>
              <a:rPr lang="it-IT" sz="1800" dirty="0" err="1"/>
              <a:t>Paediatr</a:t>
            </a:r>
            <a:r>
              <a:rPr lang="it-IT" sz="1800" dirty="0"/>
              <a:t> Open 2020</a:t>
            </a:r>
            <a:endParaRPr lang="fr-FR" dirty="0"/>
          </a:p>
        </p:txBody>
      </p:sp>
      <p:sp>
        <p:nvSpPr>
          <p:cNvPr id="8" name="Content Placeholder 2">
            <a:extLst>
              <a:ext uri="{FF2B5EF4-FFF2-40B4-BE49-F238E27FC236}">
                <a16:creationId xmlns:a16="http://schemas.microsoft.com/office/drawing/2014/main" id="{35C93A70-AD46-B9A7-DA9A-7AAFD3D4C6C3}"/>
              </a:ext>
            </a:extLst>
          </p:cNvPr>
          <p:cNvSpPr txBox="1">
            <a:spLocks/>
          </p:cNvSpPr>
          <p:nvPr/>
        </p:nvSpPr>
        <p:spPr>
          <a:xfrm>
            <a:off x="3418115" y="2893735"/>
            <a:ext cx="6890656" cy="3175053"/>
          </a:xfrm>
          <a:prstGeom prst="rect">
            <a:avLst/>
          </a:prstGeom>
        </p:spPr>
        <p:txBody>
          <a:bodyPr vert="horz" lIns="91440" tIns="45720" rIns="91440" bIns="45720" numCol="2" rtlCol="0">
            <a:normAutofit fontScale="92500" lnSpcReduction="20000"/>
          </a:bodyPr>
          <a:lst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200" dirty="0">
                <a:solidFill>
                  <a:schemeClr val="tx1"/>
                </a:solidFill>
              </a:rPr>
              <a:t>General</a:t>
            </a:r>
          </a:p>
          <a:p>
            <a:pPr marL="457200" indent="-457200">
              <a:buFont typeface="Arial" panose="020B0604020202020204" pitchFamily="34" charset="0"/>
              <a:buChar char="•"/>
            </a:pPr>
            <a:r>
              <a:rPr lang="en-US" sz="2200" dirty="0">
                <a:solidFill>
                  <a:schemeClr val="tx1"/>
                </a:solidFill>
              </a:rPr>
              <a:t>Genetics</a:t>
            </a:r>
          </a:p>
          <a:p>
            <a:pPr marL="457200" indent="-457200">
              <a:buFont typeface="Arial" panose="020B0604020202020204" pitchFamily="34" charset="0"/>
              <a:buChar char="•"/>
            </a:pPr>
            <a:r>
              <a:rPr lang="en-US" sz="2200" dirty="0">
                <a:solidFill>
                  <a:schemeClr val="tx1"/>
                </a:solidFill>
              </a:rPr>
              <a:t>Neurology</a:t>
            </a:r>
          </a:p>
          <a:p>
            <a:pPr marL="457200" indent="-457200">
              <a:buFont typeface="Arial" panose="020B0604020202020204" pitchFamily="34" charset="0"/>
              <a:buChar char="•"/>
            </a:pPr>
            <a:r>
              <a:rPr lang="en-US" sz="2200" dirty="0">
                <a:solidFill>
                  <a:schemeClr val="tx1"/>
                </a:solidFill>
              </a:rPr>
              <a:t>Respiratory</a:t>
            </a:r>
          </a:p>
          <a:p>
            <a:pPr marL="457200" indent="-457200">
              <a:buFont typeface="Arial" panose="020B0604020202020204" pitchFamily="34" charset="0"/>
              <a:buChar char="•"/>
            </a:pPr>
            <a:r>
              <a:rPr lang="en-US" sz="2200" dirty="0">
                <a:solidFill>
                  <a:schemeClr val="tx1"/>
                </a:solidFill>
              </a:rPr>
              <a:t>GI/Nutrition</a:t>
            </a:r>
          </a:p>
          <a:p>
            <a:pPr marL="457200" indent="-457200">
              <a:buFont typeface="Arial" panose="020B0604020202020204" pitchFamily="34" charset="0"/>
              <a:buChar char="•"/>
            </a:pPr>
            <a:r>
              <a:rPr lang="en-US" sz="2200" dirty="0">
                <a:solidFill>
                  <a:schemeClr val="tx1"/>
                </a:solidFill>
              </a:rPr>
              <a:t>Cardiology</a:t>
            </a:r>
          </a:p>
          <a:p>
            <a:pPr marL="457200" indent="-457200">
              <a:buFont typeface="Arial" panose="020B0604020202020204" pitchFamily="34" charset="0"/>
              <a:buChar char="•"/>
            </a:pPr>
            <a:r>
              <a:rPr lang="en-US" sz="2200" dirty="0">
                <a:solidFill>
                  <a:schemeClr val="tx1"/>
                </a:solidFill>
              </a:rPr>
              <a:t>Skin</a:t>
            </a:r>
          </a:p>
          <a:p>
            <a:pPr marL="457200" indent="-457200">
              <a:buFont typeface="Arial" panose="020B0604020202020204" pitchFamily="34" charset="0"/>
              <a:buChar char="•"/>
            </a:pPr>
            <a:r>
              <a:rPr lang="en-US" sz="2200" dirty="0">
                <a:solidFill>
                  <a:schemeClr val="tx1"/>
                </a:solidFill>
              </a:rPr>
              <a:t>Orthopedics</a:t>
            </a:r>
          </a:p>
          <a:p>
            <a:pPr marL="457200" indent="-457200">
              <a:buFont typeface="Arial" panose="020B0604020202020204" pitchFamily="34" charset="0"/>
              <a:buChar char="•"/>
            </a:pPr>
            <a:r>
              <a:rPr lang="en-US" sz="2200" dirty="0">
                <a:solidFill>
                  <a:schemeClr val="tx1"/>
                </a:solidFill>
              </a:rPr>
              <a:t>Urology</a:t>
            </a:r>
          </a:p>
          <a:p>
            <a:pPr marL="457200" indent="-457200">
              <a:buFont typeface="Arial" panose="020B0604020202020204" pitchFamily="34" charset="0"/>
              <a:buChar char="•"/>
            </a:pPr>
            <a:r>
              <a:rPr lang="en-US" sz="2200" dirty="0">
                <a:solidFill>
                  <a:schemeClr val="tx1"/>
                </a:solidFill>
              </a:rPr>
              <a:t>Development</a:t>
            </a:r>
          </a:p>
          <a:p>
            <a:pPr marL="457200" indent="-457200">
              <a:buFont typeface="Arial" panose="020B0604020202020204" pitchFamily="34" charset="0"/>
              <a:buChar char="•"/>
            </a:pPr>
            <a:r>
              <a:rPr lang="en-US" sz="2200" dirty="0">
                <a:solidFill>
                  <a:schemeClr val="tx1"/>
                </a:solidFill>
              </a:rPr>
              <a:t>Communication</a:t>
            </a:r>
          </a:p>
          <a:p>
            <a:pPr marL="457200" indent="-457200">
              <a:buFont typeface="Arial" panose="020B0604020202020204" pitchFamily="34" charset="0"/>
              <a:buChar char="•"/>
            </a:pPr>
            <a:r>
              <a:rPr lang="en-US" sz="2200" dirty="0">
                <a:solidFill>
                  <a:schemeClr val="tx1"/>
                </a:solidFill>
              </a:rPr>
              <a:t>Behavior</a:t>
            </a:r>
          </a:p>
          <a:p>
            <a:pPr marL="457200" indent="-457200">
              <a:buFont typeface="Arial" panose="020B0604020202020204" pitchFamily="34" charset="0"/>
              <a:buChar char="•"/>
            </a:pPr>
            <a:r>
              <a:rPr lang="en-US" sz="2200" dirty="0">
                <a:solidFill>
                  <a:schemeClr val="tx1"/>
                </a:solidFill>
              </a:rPr>
              <a:t>Sleep</a:t>
            </a:r>
          </a:p>
          <a:p>
            <a:pPr marL="457200" indent="-457200">
              <a:buFont typeface="Arial" panose="020B0604020202020204" pitchFamily="34" charset="0"/>
              <a:buChar char="•"/>
            </a:pPr>
            <a:r>
              <a:rPr lang="en-US" sz="2200" dirty="0">
                <a:solidFill>
                  <a:schemeClr val="tx1"/>
                </a:solidFill>
              </a:rPr>
              <a:t>Pain</a:t>
            </a:r>
          </a:p>
          <a:p>
            <a:pPr marL="457200" indent="-457200">
              <a:buFont typeface="Arial" panose="020B0604020202020204" pitchFamily="34" charset="0"/>
              <a:buChar char="•"/>
            </a:pPr>
            <a:r>
              <a:rPr lang="en-US" sz="2200" dirty="0">
                <a:solidFill>
                  <a:schemeClr val="tx1"/>
                </a:solidFill>
              </a:rPr>
              <a:t>Screenings</a:t>
            </a:r>
          </a:p>
          <a:p>
            <a:pPr marL="457200" indent="-457200">
              <a:buFont typeface="Arial" panose="020B0604020202020204" pitchFamily="34" charset="0"/>
              <a:buChar char="•"/>
            </a:pPr>
            <a:r>
              <a:rPr lang="en-US" sz="2200" dirty="0">
                <a:solidFill>
                  <a:schemeClr val="tx1"/>
                </a:solidFill>
              </a:rPr>
              <a:t>Education/Therapies</a:t>
            </a:r>
          </a:p>
          <a:p>
            <a:pPr marL="457200" indent="-457200">
              <a:buFont typeface="Arial" panose="020B0604020202020204" pitchFamily="34" charset="0"/>
              <a:buChar char="•"/>
            </a:pPr>
            <a:r>
              <a:rPr lang="en-US" sz="2200" dirty="0">
                <a:solidFill>
                  <a:schemeClr val="tx1"/>
                </a:solidFill>
              </a:rPr>
              <a:t>Family and Resources</a:t>
            </a:r>
          </a:p>
          <a:p>
            <a:endParaRPr lang="en-US" dirty="0">
              <a:solidFill>
                <a:schemeClr val="tx1"/>
              </a:solidFill>
            </a:endParaRPr>
          </a:p>
        </p:txBody>
      </p:sp>
    </p:spTree>
    <p:extLst>
      <p:ext uri="{BB962C8B-B14F-4D97-AF65-F5344CB8AC3E}">
        <p14:creationId xmlns:p14="http://schemas.microsoft.com/office/powerpoint/2010/main" val="232525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8266" y="6530586"/>
            <a:ext cx="2787110" cy="276999"/>
          </a:xfrm>
          <a:prstGeom prst="rect">
            <a:avLst/>
          </a:prstGeom>
          <a:noFill/>
        </p:spPr>
        <p:txBody>
          <a:bodyPr wrap="none" rtlCol="0">
            <a:spAutoFit/>
          </a:bodyPr>
          <a:lstStyle/>
          <a:p>
            <a:r>
              <a:rPr lang="en-US" sz="1200" i="1" dirty="0"/>
              <a:t>Fu et al BMJ </a:t>
            </a:r>
            <a:r>
              <a:rPr lang="en-US" sz="1200" i="1" dirty="0" err="1"/>
              <a:t>Paediatr</a:t>
            </a:r>
            <a:r>
              <a:rPr lang="en-US" sz="1200" i="1" dirty="0"/>
              <a:t> Open 2020 Sep 22:4</a:t>
            </a:r>
          </a:p>
        </p:txBody>
      </p:sp>
      <p:graphicFrame>
        <p:nvGraphicFramePr>
          <p:cNvPr id="3" name="Table 2"/>
          <p:cNvGraphicFramePr>
            <a:graphicFrameLocks noGrp="1"/>
          </p:cNvGraphicFramePr>
          <p:nvPr>
            <p:extLst>
              <p:ext uri="{D42A27DB-BD31-4B8C-83A1-F6EECF244321}">
                <p14:modId xmlns:p14="http://schemas.microsoft.com/office/powerpoint/2010/main" val="3686047491"/>
              </p:ext>
            </p:extLst>
          </p:nvPr>
        </p:nvGraphicFramePr>
        <p:xfrm>
          <a:off x="2528277" y="1124048"/>
          <a:ext cx="6096000" cy="5562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58166428"/>
                    </a:ext>
                  </a:extLst>
                </a:gridCol>
                <a:gridCol w="3048000">
                  <a:extLst>
                    <a:ext uri="{9D8B030D-6E8A-4147-A177-3AD203B41FA5}">
                      <a16:colId xmlns:a16="http://schemas.microsoft.com/office/drawing/2014/main" val="4271952759"/>
                    </a:ext>
                  </a:extLst>
                </a:gridCol>
              </a:tblGrid>
              <a:tr h="370840">
                <a:tc>
                  <a:txBody>
                    <a:bodyPr/>
                    <a:lstStyle/>
                    <a:p>
                      <a:endParaRPr lang="en-US" dirty="0"/>
                    </a:p>
                  </a:txBody>
                  <a:tcPr/>
                </a:tc>
                <a:tc>
                  <a:txBody>
                    <a:bodyPr/>
                    <a:lstStyle/>
                    <a:p>
                      <a:r>
                        <a:rPr lang="en-US" dirty="0"/>
                        <a:t>% (rounded)</a:t>
                      </a:r>
                    </a:p>
                  </a:txBody>
                  <a:tcPr/>
                </a:tc>
                <a:extLst>
                  <a:ext uri="{0D108BD9-81ED-4DB2-BD59-A6C34878D82A}">
                    <a16:rowId xmlns:a16="http://schemas.microsoft.com/office/drawing/2014/main" val="3500194101"/>
                  </a:ext>
                </a:extLst>
              </a:tr>
              <a:tr h="370840">
                <a:tc>
                  <a:txBody>
                    <a:bodyPr/>
                    <a:lstStyle/>
                    <a:p>
                      <a:r>
                        <a:rPr lang="en-US" dirty="0"/>
                        <a:t>Irregular</a:t>
                      </a:r>
                      <a:r>
                        <a:rPr lang="en-US" baseline="0" dirty="0"/>
                        <a:t> breathing</a:t>
                      </a:r>
                      <a:endParaRPr lang="en-US" dirty="0"/>
                    </a:p>
                  </a:txBody>
                  <a:tcPr/>
                </a:tc>
                <a:tc>
                  <a:txBody>
                    <a:bodyPr/>
                    <a:lstStyle/>
                    <a:p>
                      <a:r>
                        <a:rPr lang="en-US" dirty="0"/>
                        <a:t>95</a:t>
                      </a:r>
                    </a:p>
                  </a:txBody>
                  <a:tcPr/>
                </a:tc>
                <a:extLst>
                  <a:ext uri="{0D108BD9-81ED-4DB2-BD59-A6C34878D82A}">
                    <a16:rowId xmlns:a16="http://schemas.microsoft.com/office/drawing/2014/main" val="3988190129"/>
                  </a:ext>
                </a:extLst>
              </a:tr>
              <a:tr h="370840">
                <a:tc>
                  <a:txBody>
                    <a:bodyPr/>
                    <a:lstStyle/>
                    <a:p>
                      <a:r>
                        <a:rPr lang="en-US" dirty="0"/>
                        <a:t>Epilepsy</a:t>
                      </a:r>
                    </a:p>
                  </a:txBody>
                  <a:tcPr/>
                </a:tc>
                <a:tc>
                  <a:txBody>
                    <a:bodyPr/>
                    <a:lstStyle/>
                    <a:p>
                      <a:r>
                        <a:rPr lang="en-US" dirty="0"/>
                        <a:t>60-90</a:t>
                      </a:r>
                    </a:p>
                  </a:txBody>
                  <a:tcPr/>
                </a:tc>
                <a:extLst>
                  <a:ext uri="{0D108BD9-81ED-4DB2-BD59-A6C34878D82A}">
                    <a16:rowId xmlns:a16="http://schemas.microsoft.com/office/drawing/2014/main" val="1948357083"/>
                  </a:ext>
                </a:extLst>
              </a:tr>
              <a:tr h="370840">
                <a:tc>
                  <a:txBody>
                    <a:bodyPr/>
                    <a:lstStyle/>
                    <a:p>
                      <a:r>
                        <a:rPr lang="en-US" dirty="0"/>
                        <a:t>Dysphagia</a:t>
                      </a:r>
                    </a:p>
                  </a:txBody>
                  <a:tcPr/>
                </a:tc>
                <a:tc>
                  <a:txBody>
                    <a:bodyPr/>
                    <a:lstStyle/>
                    <a:p>
                      <a:r>
                        <a:rPr lang="en-US" dirty="0"/>
                        <a:t>90</a:t>
                      </a:r>
                    </a:p>
                  </a:txBody>
                  <a:tcPr/>
                </a:tc>
                <a:extLst>
                  <a:ext uri="{0D108BD9-81ED-4DB2-BD59-A6C34878D82A}">
                    <a16:rowId xmlns:a16="http://schemas.microsoft.com/office/drawing/2014/main" val="4116449594"/>
                  </a:ext>
                </a:extLst>
              </a:tr>
              <a:tr h="370840">
                <a:tc>
                  <a:txBody>
                    <a:bodyPr/>
                    <a:lstStyle/>
                    <a:p>
                      <a:r>
                        <a:rPr lang="en-US" dirty="0"/>
                        <a:t>Sleep disturbance</a:t>
                      </a:r>
                    </a:p>
                  </a:txBody>
                  <a:tcPr/>
                </a:tc>
                <a:tc>
                  <a:txBody>
                    <a:bodyPr/>
                    <a:lstStyle/>
                    <a:p>
                      <a:r>
                        <a:rPr lang="en-US" dirty="0"/>
                        <a:t>80-90</a:t>
                      </a:r>
                    </a:p>
                  </a:txBody>
                  <a:tcPr/>
                </a:tc>
                <a:extLst>
                  <a:ext uri="{0D108BD9-81ED-4DB2-BD59-A6C34878D82A}">
                    <a16:rowId xmlns:a16="http://schemas.microsoft.com/office/drawing/2014/main" val="2360391899"/>
                  </a:ext>
                </a:extLst>
              </a:tr>
              <a:tr h="370840">
                <a:tc>
                  <a:txBody>
                    <a:bodyPr/>
                    <a:lstStyle/>
                    <a:p>
                      <a:r>
                        <a:rPr lang="en-US" dirty="0"/>
                        <a:t>Behavioral disturbance</a:t>
                      </a:r>
                    </a:p>
                  </a:txBody>
                  <a:tcPr/>
                </a:tc>
                <a:tc>
                  <a:txBody>
                    <a:bodyPr/>
                    <a:lstStyle/>
                    <a:p>
                      <a:r>
                        <a:rPr lang="en-US" dirty="0"/>
                        <a:t>90</a:t>
                      </a:r>
                    </a:p>
                  </a:txBody>
                  <a:tcPr/>
                </a:tc>
                <a:extLst>
                  <a:ext uri="{0D108BD9-81ED-4DB2-BD59-A6C34878D82A}">
                    <a16:rowId xmlns:a16="http://schemas.microsoft.com/office/drawing/2014/main" val="1237712774"/>
                  </a:ext>
                </a:extLst>
              </a:tr>
              <a:tr h="370840">
                <a:tc>
                  <a:txBody>
                    <a:bodyPr/>
                    <a:lstStyle/>
                    <a:p>
                      <a:r>
                        <a:rPr lang="en-US" dirty="0"/>
                        <a:t>Movement disorders</a:t>
                      </a:r>
                    </a:p>
                  </a:txBody>
                  <a:tcPr/>
                </a:tc>
                <a:tc>
                  <a:txBody>
                    <a:bodyPr/>
                    <a:lstStyle/>
                    <a:p>
                      <a:r>
                        <a:rPr lang="en-US" dirty="0"/>
                        <a:t>60-80</a:t>
                      </a:r>
                    </a:p>
                  </a:txBody>
                  <a:tcPr/>
                </a:tc>
                <a:extLst>
                  <a:ext uri="{0D108BD9-81ED-4DB2-BD59-A6C34878D82A}">
                    <a16:rowId xmlns:a16="http://schemas.microsoft.com/office/drawing/2014/main" val="1096808569"/>
                  </a:ext>
                </a:extLst>
              </a:tr>
              <a:tr h="370840">
                <a:tc>
                  <a:txBody>
                    <a:bodyPr/>
                    <a:lstStyle/>
                    <a:p>
                      <a:r>
                        <a:rPr lang="en-US" dirty="0"/>
                        <a:t>Constipation</a:t>
                      </a:r>
                    </a:p>
                  </a:txBody>
                  <a:tcPr/>
                </a:tc>
                <a:tc>
                  <a:txBody>
                    <a:bodyPr/>
                    <a:lstStyle/>
                    <a:p>
                      <a:r>
                        <a:rPr lang="en-US" dirty="0"/>
                        <a:t>80</a:t>
                      </a:r>
                    </a:p>
                  </a:txBody>
                  <a:tcPr/>
                </a:tc>
                <a:extLst>
                  <a:ext uri="{0D108BD9-81ED-4DB2-BD59-A6C34878D82A}">
                    <a16:rowId xmlns:a16="http://schemas.microsoft.com/office/drawing/2014/main" val="2301857808"/>
                  </a:ext>
                </a:extLst>
              </a:tr>
              <a:tr h="370840">
                <a:tc>
                  <a:txBody>
                    <a:bodyPr/>
                    <a:lstStyle/>
                    <a:p>
                      <a:r>
                        <a:rPr lang="en-US" dirty="0"/>
                        <a:t>Scoliosis</a:t>
                      </a:r>
                    </a:p>
                  </a:txBody>
                  <a:tcPr/>
                </a:tc>
                <a:tc>
                  <a:txBody>
                    <a:bodyPr/>
                    <a:lstStyle/>
                    <a:p>
                      <a:r>
                        <a:rPr lang="en-US" dirty="0"/>
                        <a:t>80-85</a:t>
                      </a:r>
                    </a:p>
                  </a:txBody>
                  <a:tcPr/>
                </a:tc>
                <a:extLst>
                  <a:ext uri="{0D108BD9-81ED-4DB2-BD59-A6C34878D82A}">
                    <a16:rowId xmlns:a16="http://schemas.microsoft.com/office/drawing/2014/main" val="1133454121"/>
                  </a:ext>
                </a:extLst>
              </a:tr>
              <a:tr h="370840">
                <a:tc>
                  <a:txBody>
                    <a:bodyPr/>
                    <a:lstStyle/>
                    <a:p>
                      <a:r>
                        <a:rPr lang="en-US" dirty="0"/>
                        <a:t>Osteopenia</a:t>
                      </a:r>
                    </a:p>
                  </a:txBody>
                  <a:tcPr/>
                </a:tc>
                <a:tc>
                  <a:txBody>
                    <a:bodyPr/>
                    <a:lstStyle/>
                    <a:p>
                      <a:r>
                        <a:rPr lang="en-US" dirty="0"/>
                        <a:t>60</a:t>
                      </a:r>
                    </a:p>
                  </a:txBody>
                  <a:tcPr/>
                </a:tc>
                <a:extLst>
                  <a:ext uri="{0D108BD9-81ED-4DB2-BD59-A6C34878D82A}">
                    <a16:rowId xmlns:a16="http://schemas.microsoft.com/office/drawing/2014/main" val="2130515450"/>
                  </a:ext>
                </a:extLst>
              </a:tr>
              <a:tr h="370840">
                <a:tc>
                  <a:txBody>
                    <a:bodyPr/>
                    <a:lstStyle/>
                    <a:p>
                      <a:r>
                        <a:rPr lang="en-US" dirty="0"/>
                        <a:t>Hip</a:t>
                      </a:r>
                      <a:r>
                        <a:rPr lang="en-US" baseline="0" dirty="0"/>
                        <a:t> displacement</a:t>
                      </a:r>
                      <a:endParaRPr lang="en-US" dirty="0"/>
                    </a:p>
                  </a:txBody>
                  <a:tcPr/>
                </a:tc>
                <a:tc>
                  <a:txBody>
                    <a:bodyPr/>
                    <a:lstStyle/>
                    <a:p>
                      <a:r>
                        <a:rPr lang="en-US" dirty="0"/>
                        <a:t>60</a:t>
                      </a:r>
                    </a:p>
                  </a:txBody>
                  <a:tcPr/>
                </a:tc>
                <a:extLst>
                  <a:ext uri="{0D108BD9-81ED-4DB2-BD59-A6C34878D82A}">
                    <a16:rowId xmlns:a16="http://schemas.microsoft.com/office/drawing/2014/main" val="1787477846"/>
                  </a:ext>
                </a:extLst>
              </a:tr>
              <a:tr h="370840">
                <a:tc>
                  <a:txBody>
                    <a:bodyPr/>
                    <a:lstStyle/>
                    <a:p>
                      <a:r>
                        <a:rPr lang="en-US" dirty="0"/>
                        <a:t>Reflux</a:t>
                      </a:r>
                    </a:p>
                  </a:txBody>
                  <a:tcPr/>
                </a:tc>
                <a:tc>
                  <a:txBody>
                    <a:bodyPr/>
                    <a:lstStyle/>
                    <a:p>
                      <a:r>
                        <a:rPr lang="en-US" dirty="0"/>
                        <a:t>40</a:t>
                      </a:r>
                    </a:p>
                  </a:txBody>
                  <a:tcPr/>
                </a:tc>
                <a:extLst>
                  <a:ext uri="{0D108BD9-81ED-4DB2-BD59-A6C34878D82A}">
                    <a16:rowId xmlns:a16="http://schemas.microsoft.com/office/drawing/2014/main" val="2468296388"/>
                  </a:ext>
                </a:extLst>
              </a:tr>
              <a:tr h="370840">
                <a:tc>
                  <a:txBody>
                    <a:bodyPr/>
                    <a:lstStyle/>
                    <a:p>
                      <a:r>
                        <a:rPr lang="en-US" dirty="0"/>
                        <a:t>Fractures</a:t>
                      </a:r>
                    </a:p>
                  </a:txBody>
                  <a:tcPr/>
                </a:tc>
                <a:tc>
                  <a:txBody>
                    <a:bodyPr/>
                    <a:lstStyle/>
                    <a:p>
                      <a:r>
                        <a:rPr lang="en-US" dirty="0"/>
                        <a:t>30</a:t>
                      </a:r>
                    </a:p>
                  </a:txBody>
                  <a:tcPr/>
                </a:tc>
                <a:extLst>
                  <a:ext uri="{0D108BD9-81ED-4DB2-BD59-A6C34878D82A}">
                    <a16:rowId xmlns:a16="http://schemas.microsoft.com/office/drawing/2014/main" val="2911742867"/>
                  </a:ext>
                </a:extLst>
              </a:tr>
              <a:tr h="370840">
                <a:tc>
                  <a:txBody>
                    <a:bodyPr/>
                    <a:lstStyle/>
                    <a:p>
                      <a:r>
                        <a:rPr lang="en-US" dirty="0"/>
                        <a:t>Endocrine</a:t>
                      </a:r>
                    </a:p>
                  </a:txBody>
                  <a:tcPr/>
                </a:tc>
                <a:tc>
                  <a:txBody>
                    <a:bodyPr/>
                    <a:lstStyle/>
                    <a:p>
                      <a:r>
                        <a:rPr lang="en-US" dirty="0"/>
                        <a:t>30</a:t>
                      </a:r>
                    </a:p>
                  </a:txBody>
                  <a:tcPr/>
                </a:tc>
                <a:extLst>
                  <a:ext uri="{0D108BD9-81ED-4DB2-BD59-A6C34878D82A}">
                    <a16:rowId xmlns:a16="http://schemas.microsoft.com/office/drawing/2014/main" val="2357857384"/>
                  </a:ext>
                </a:extLst>
              </a:tr>
              <a:tr h="370840">
                <a:tc>
                  <a:txBody>
                    <a:bodyPr/>
                    <a:lstStyle/>
                    <a:p>
                      <a:r>
                        <a:rPr lang="en-US" dirty="0"/>
                        <a:t>Prolonged QT</a:t>
                      </a:r>
                    </a:p>
                  </a:txBody>
                  <a:tcPr/>
                </a:tc>
                <a:tc>
                  <a:txBody>
                    <a:bodyPr/>
                    <a:lstStyle/>
                    <a:p>
                      <a:r>
                        <a:rPr lang="en-US" dirty="0"/>
                        <a:t>15</a:t>
                      </a:r>
                    </a:p>
                  </a:txBody>
                  <a:tcPr/>
                </a:tc>
                <a:extLst>
                  <a:ext uri="{0D108BD9-81ED-4DB2-BD59-A6C34878D82A}">
                    <a16:rowId xmlns:a16="http://schemas.microsoft.com/office/drawing/2014/main" val="83857175"/>
                  </a:ext>
                </a:extLst>
              </a:tr>
            </a:tbl>
          </a:graphicData>
        </a:graphic>
      </p:graphicFrame>
      <p:sp>
        <p:nvSpPr>
          <p:cNvPr id="6" name="Line 203">
            <a:extLst>
              <a:ext uri="{FF2B5EF4-FFF2-40B4-BE49-F238E27FC236}">
                <a16:creationId xmlns:a16="http://schemas.microsoft.com/office/drawing/2014/main" id="{AF6D3403-D79E-0D95-F3A5-F60799137691}"/>
              </a:ext>
            </a:extLst>
          </p:cNvPr>
          <p:cNvSpPr>
            <a:spLocks noChangeShapeType="1"/>
          </p:cNvSpPr>
          <p:nvPr/>
        </p:nvSpPr>
        <p:spPr bwMode="auto">
          <a:xfrm>
            <a:off x="468087" y="904875"/>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ext Box 202">
            <a:extLst>
              <a:ext uri="{FF2B5EF4-FFF2-40B4-BE49-F238E27FC236}">
                <a16:creationId xmlns:a16="http://schemas.microsoft.com/office/drawing/2014/main" id="{7279C380-4CA7-BABF-8BAF-24FC014D40D6}"/>
              </a:ext>
            </a:extLst>
          </p:cNvPr>
          <p:cNvSpPr txBox="1">
            <a:spLocks noChangeArrowheads="1"/>
          </p:cNvSpPr>
          <p:nvPr/>
        </p:nvSpPr>
        <p:spPr bwMode="auto">
          <a:xfrm>
            <a:off x="468087" y="188914"/>
            <a:ext cx="11299370" cy="52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sz="2800" b="1" i="1" dirty="0">
                <a:solidFill>
                  <a:srgbClr val="558ED5"/>
                </a:solidFill>
                <a:sym typeface="Symbol" pitchFamily="2" charset="2"/>
              </a:rPr>
              <a:t>Comorbidités les plus courantes dans le Syndrome de Rett</a:t>
            </a:r>
          </a:p>
        </p:txBody>
      </p:sp>
    </p:spTree>
    <p:extLst>
      <p:ext uri="{BB962C8B-B14F-4D97-AF65-F5344CB8AC3E}">
        <p14:creationId xmlns:p14="http://schemas.microsoft.com/office/powerpoint/2010/main" val="2582866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203">
            <a:extLst>
              <a:ext uri="{FF2B5EF4-FFF2-40B4-BE49-F238E27FC236}">
                <a16:creationId xmlns:a16="http://schemas.microsoft.com/office/drawing/2014/main" id="{D435260F-602C-5226-E062-8D6B173B0CDA}"/>
              </a:ext>
            </a:extLst>
          </p:cNvPr>
          <p:cNvSpPr>
            <a:spLocks noChangeShapeType="1"/>
          </p:cNvSpPr>
          <p:nvPr/>
        </p:nvSpPr>
        <p:spPr bwMode="auto">
          <a:xfrm>
            <a:off x="1524000" y="981075"/>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1202" name="Text Box 202">
            <a:extLst>
              <a:ext uri="{FF2B5EF4-FFF2-40B4-BE49-F238E27FC236}">
                <a16:creationId xmlns:a16="http://schemas.microsoft.com/office/drawing/2014/main" id="{8A895CC4-0705-1730-12EC-998E4EEE7CA2}"/>
              </a:ext>
            </a:extLst>
          </p:cNvPr>
          <p:cNvSpPr txBox="1">
            <a:spLocks noChangeArrowheads="1"/>
          </p:cNvSpPr>
          <p:nvPr/>
        </p:nvSpPr>
        <p:spPr bwMode="auto">
          <a:xfrm>
            <a:off x="1595438" y="188914"/>
            <a:ext cx="9072562" cy="52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sz="2800" b="1" i="1" dirty="0">
                <a:solidFill>
                  <a:srgbClr val="558ED5"/>
                </a:solidFill>
                <a:sym typeface="Symbol" pitchFamily="2" charset="2"/>
              </a:rPr>
              <a:t>Objectifs des centres Rett</a:t>
            </a:r>
          </a:p>
        </p:txBody>
      </p:sp>
      <p:sp>
        <p:nvSpPr>
          <p:cNvPr id="51203" name="Espace réservé du contenu 4">
            <a:extLst>
              <a:ext uri="{FF2B5EF4-FFF2-40B4-BE49-F238E27FC236}">
                <a16:creationId xmlns:a16="http://schemas.microsoft.com/office/drawing/2014/main" id="{C517891B-87AB-7987-5381-6FF2632F9E0B}"/>
              </a:ext>
            </a:extLst>
          </p:cNvPr>
          <p:cNvSpPr>
            <a:spLocks/>
          </p:cNvSpPr>
          <p:nvPr/>
        </p:nvSpPr>
        <p:spPr bwMode="auto">
          <a:xfrm>
            <a:off x="1382486" y="1196976"/>
            <a:ext cx="928551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Au service de nos patientes : </a:t>
            </a:r>
            <a:r>
              <a:rPr lang="en-US" altLang="fr-FR" sz="2800" b="1" dirty="0">
                <a:solidFill>
                  <a:srgbClr val="000000"/>
                </a:solidFill>
                <a:latin typeface="Calibri" panose="020F0502020204030204" pitchFamily="34" charset="0"/>
              </a:rPr>
              <a:t>Cs </a:t>
            </a:r>
            <a:r>
              <a:rPr lang="en-US" altLang="fr-FR" sz="2800" b="1" dirty="0" err="1">
                <a:solidFill>
                  <a:srgbClr val="000000"/>
                </a:solidFill>
                <a:latin typeface="Calibri" panose="020F0502020204030204" pitchFamily="34" charset="0"/>
              </a:rPr>
              <a:t>multidisciplinaires</a:t>
            </a:r>
            <a:r>
              <a:rPr lang="en-US" altLang="fr-FR" sz="2800" b="1" dirty="0">
                <a:solidFill>
                  <a:srgbClr val="000000"/>
                </a:solidFill>
                <a:latin typeface="Calibri" panose="020F0502020204030204" pitchFamily="34" charset="0"/>
              </a:rPr>
              <a:t> </a:t>
            </a:r>
            <a:r>
              <a:rPr lang="en-US" altLang="fr-FR" sz="2800" dirty="0">
                <a:solidFill>
                  <a:srgbClr val="000000"/>
                </a:solidFill>
                <a:latin typeface="Calibri" panose="020F0502020204030204" pitchFamily="34" charset="0"/>
              </a:rPr>
              <a:t> :</a:t>
            </a:r>
          </a:p>
          <a:p>
            <a:pPr lvl="1" eaLnBrk="1" hangingPunct="1">
              <a:lnSpc>
                <a:spcPct val="110000"/>
              </a:lnSpc>
              <a:spcBef>
                <a:spcPts val="600"/>
              </a:spcBef>
              <a:buFont typeface="Arial" panose="020B0604020202020204" pitchFamily="34" charset="0"/>
              <a:buChar char="•"/>
            </a:pPr>
            <a:r>
              <a:rPr lang="en-US" altLang="fr-FR" dirty="0">
                <a:solidFill>
                  <a:srgbClr val="000000"/>
                </a:solidFill>
                <a:latin typeface="Wingdings" pitchFamily="2" charset="2"/>
                <a:sym typeface="Wingdings" pitchFamily="2" charset="2"/>
              </a:rPr>
              <a:t></a:t>
            </a:r>
            <a:r>
              <a:rPr lang="en-US" altLang="fr-FR" dirty="0">
                <a:solidFill>
                  <a:srgbClr val="000000"/>
                </a:solidFill>
                <a:latin typeface="Calibri" panose="020F0502020204030204" pitchFamily="34" charset="0"/>
              </a:rPr>
              <a:t> </a:t>
            </a:r>
            <a:r>
              <a:rPr lang="en-US" altLang="fr-FR" dirty="0" err="1">
                <a:solidFill>
                  <a:srgbClr val="000000"/>
                </a:solidFill>
                <a:latin typeface="Calibri" panose="020F0502020204030204" pitchFamily="34" charset="0"/>
              </a:rPr>
              <a:t>l’efficacité</a:t>
            </a:r>
            <a:r>
              <a:rPr lang="en-US" altLang="fr-FR" dirty="0">
                <a:solidFill>
                  <a:srgbClr val="000000"/>
                </a:solidFill>
                <a:latin typeface="Calibri" panose="020F0502020204030204" pitchFamily="34" charset="0"/>
              </a:rPr>
              <a:t> et la </a:t>
            </a:r>
            <a:r>
              <a:rPr lang="en-US" altLang="fr-FR" dirty="0" err="1">
                <a:solidFill>
                  <a:srgbClr val="000000"/>
                </a:solidFill>
                <a:latin typeface="Calibri" panose="020F0502020204030204" pitchFamily="34" charset="0"/>
              </a:rPr>
              <a:t>réactivité</a:t>
            </a:r>
            <a:r>
              <a:rPr lang="en-US" altLang="fr-FR" dirty="0">
                <a:solidFill>
                  <a:srgbClr val="000000"/>
                </a:solidFill>
                <a:latin typeface="Calibri" panose="020F0502020204030204" pitchFamily="34" charset="0"/>
              </a:rPr>
              <a:t> de </a:t>
            </a:r>
            <a:r>
              <a:rPr lang="en-US" altLang="fr-FR" dirty="0" err="1">
                <a:solidFill>
                  <a:srgbClr val="000000"/>
                </a:solidFill>
                <a:latin typeface="Calibri" panose="020F0502020204030204" pitchFamily="34" charset="0"/>
              </a:rPr>
              <a:t>notre</a:t>
            </a:r>
            <a:r>
              <a:rPr lang="en-US" altLang="fr-FR" dirty="0">
                <a:solidFill>
                  <a:srgbClr val="000000"/>
                </a:solidFill>
                <a:latin typeface="Calibri" panose="020F0502020204030204" pitchFamily="34" charset="0"/>
              </a:rPr>
              <a:t> </a:t>
            </a:r>
            <a:r>
              <a:rPr lang="en-US" altLang="fr-FR" dirty="0" err="1">
                <a:solidFill>
                  <a:srgbClr val="000000"/>
                </a:solidFill>
                <a:latin typeface="Calibri" panose="020F0502020204030204" pitchFamily="34" charset="0"/>
              </a:rPr>
              <a:t>offre</a:t>
            </a:r>
            <a:r>
              <a:rPr lang="en-US" altLang="fr-FR" dirty="0">
                <a:solidFill>
                  <a:srgbClr val="000000"/>
                </a:solidFill>
                <a:latin typeface="Calibri" panose="020F0502020204030204" pitchFamily="34" charset="0"/>
              </a:rPr>
              <a:t> de </a:t>
            </a:r>
            <a:r>
              <a:rPr lang="en-US" altLang="fr-FR" dirty="0" err="1">
                <a:solidFill>
                  <a:srgbClr val="000000"/>
                </a:solidFill>
                <a:latin typeface="Calibri" panose="020F0502020204030204" pitchFamily="34" charset="0"/>
              </a:rPr>
              <a:t>soins</a:t>
            </a:r>
            <a:r>
              <a:rPr lang="en-US" altLang="fr-FR" dirty="0">
                <a:solidFill>
                  <a:srgbClr val="000000"/>
                </a:solidFill>
                <a:latin typeface="Calibri" panose="020F0502020204030204" pitchFamily="34" charset="0"/>
              </a:rPr>
              <a:t> </a:t>
            </a:r>
          </a:p>
          <a:p>
            <a:pPr lvl="1" eaLnBrk="1" hangingPunct="1">
              <a:lnSpc>
                <a:spcPct val="110000"/>
              </a:lnSpc>
              <a:spcBef>
                <a:spcPts val="600"/>
              </a:spcBef>
              <a:buFont typeface="Arial" panose="020B0604020202020204" pitchFamily="34" charset="0"/>
              <a:buChar char="•"/>
            </a:pPr>
            <a:r>
              <a:rPr lang="en-US" altLang="fr-FR" dirty="0">
                <a:solidFill>
                  <a:srgbClr val="000000"/>
                </a:solidFill>
                <a:latin typeface="Wingdings" pitchFamily="2" charset="2"/>
                <a:sym typeface="Wingdings" pitchFamily="2" charset="2"/>
              </a:rPr>
              <a:t></a:t>
            </a:r>
            <a:r>
              <a:rPr lang="en-US" altLang="fr-FR" dirty="0">
                <a:solidFill>
                  <a:srgbClr val="000000"/>
                </a:solidFill>
                <a:latin typeface="Calibri" panose="020F0502020204030204" pitchFamily="34" charset="0"/>
              </a:rPr>
              <a:t> le </a:t>
            </a:r>
            <a:r>
              <a:rPr lang="en-US" altLang="fr-FR" dirty="0" err="1">
                <a:solidFill>
                  <a:srgbClr val="000000"/>
                </a:solidFill>
                <a:latin typeface="Calibri" panose="020F0502020204030204" pitchFamily="34" charset="0"/>
              </a:rPr>
              <a:t>nombre</a:t>
            </a:r>
            <a:r>
              <a:rPr lang="en-US" altLang="fr-FR" dirty="0">
                <a:solidFill>
                  <a:srgbClr val="000000"/>
                </a:solidFill>
                <a:latin typeface="Calibri" panose="020F0502020204030204" pitchFamily="34" charset="0"/>
              </a:rPr>
              <a:t> et les temps de consultations</a:t>
            </a:r>
          </a:p>
          <a:p>
            <a:pPr lvl="1" eaLnBrk="1" hangingPunct="1">
              <a:lnSpc>
                <a:spcPct val="110000"/>
              </a:lnSpc>
              <a:spcBef>
                <a:spcPts val="600"/>
              </a:spcBef>
              <a:buFont typeface="Arial" panose="020B0604020202020204" pitchFamily="34" charset="0"/>
              <a:buChar char="•"/>
            </a:pPr>
            <a:r>
              <a:rPr lang="en-US" altLang="fr-FR" dirty="0">
                <a:solidFill>
                  <a:srgbClr val="000000"/>
                </a:solidFill>
                <a:latin typeface="Calibri" panose="020F0502020204030204" pitchFamily="34" charset="0"/>
              </a:rPr>
              <a:t>Identifier des </a:t>
            </a:r>
            <a:r>
              <a:rPr lang="en-US" altLang="fr-FR" b="1" dirty="0" err="1">
                <a:solidFill>
                  <a:srgbClr val="000000"/>
                </a:solidFill>
                <a:latin typeface="Calibri" panose="020F0502020204030204" pitchFamily="34" charset="0"/>
              </a:rPr>
              <a:t>parcours</a:t>
            </a:r>
            <a:r>
              <a:rPr lang="en-US" altLang="fr-FR" b="1" dirty="0">
                <a:solidFill>
                  <a:srgbClr val="000000"/>
                </a:solidFill>
                <a:latin typeface="Calibri" panose="020F0502020204030204" pitchFamily="34" charset="0"/>
              </a:rPr>
              <a:t> de </a:t>
            </a:r>
            <a:r>
              <a:rPr lang="en-US" altLang="fr-FR" b="1" dirty="0" err="1">
                <a:solidFill>
                  <a:srgbClr val="000000"/>
                </a:solidFill>
                <a:latin typeface="Calibri" panose="020F0502020204030204" pitchFamily="34" charset="0"/>
              </a:rPr>
              <a:t>soins</a:t>
            </a:r>
            <a:r>
              <a:rPr lang="en-US" altLang="fr-FR" b="1" dirty="0">
                <a:solidFill>
                  <a:srgbClr val="000000"/>
                </a:solidFill>
                <a:latin typeface="Calibri" panose="020F0502020204030204" pitchFamily="34" charset="0"/>
              </a:rPr>
              <a:t> </a:t>
            </a:r>
            <a:r>
              <a:rPr lang="en-US" altLang="fr-FR" b="1" dirty="0" err="1">
                <a:solidFill>
                  <a:srgbClr val="000000"/>
                </a:solidFill>
                <a:latin typeface="Calibri" panose="020F0502020204030204" pitchFamily="34" charset="0"/>
              </a:rPr>
              <a:t>personnalisés</a:t>
            </a:r>
            <a:r>
              <a:rPr lang="en-US" altLang="fr-FR" b="1" dirty="0">
                <a:solidFill>
                  <a:srgbClr val="000000"/>
                </a:solidFill>
                <a:latin typeface="Calibri" panose="020F0502020204030204" pitchFamily="34" charset="0"/>
              </a:rPr>
              <a:t> </a:t>
            </a:r>
          </a:p>
          <a:p>
            <a:pPr lvl="1" eaLnBrk="1" hangingPunct="1">
              <a:lnSpc>
                <a:spcPct val="110000"/>
              </a:lnSpc>
              <a:spcBef>
                <a:spcPts val="600"/>
              </a:spcBef>
              <a:buFont typeface="Arial" panose="020B0604020202020204" pitchFamily="34" charset="0"/>
              <a:buChar char="•"/>
            </a:pPr>
            <a:r>
              <a:rPr lang="en-US" altLang="fr-FR" b="1" dirty="0" err="1">
                <a:solidFill>
                  <a:srgbClr val="000000"/>
                </a:solidFill>
                <a:latin typeface="Calibri" panose="020F0502020204030204" pitchFamily="34" charset="0"/>
              </a:rPr>
              <a:t>Synthèses</a:t>
            </a:r>
            <a:r>
              <a:rPr lang="en-US" altLang="fr-FR" b="1" dirty="0">
                <a:solidFill>
                  <a:srgbClr val="000000"/>
                </a:solidFill>
                <a:latin typeface="Calibri" panose="020F0502020204030204" pitchFamily="34" charset="0"/>
              </a:rPr>
              <a:t> </a:t>
            </a:r>
            <a:r>
              <a:rPr lang="en-US" altLang="fr-FR" b="1" dirty="0" err="1">
                <a:solidFill>
                  <a:srgbClr val="000000"/>
                </a:solidFill>
                <a:latin typeface="Calibri" panose="020F0502020204030204" pitchFamily="34" charset="0"/>
              </a:rPr>
              <a:t>personnalisées</a:t>
            </a:r>
            <a:endParaRPr lang="en-US" altLang="fr-FR" sz="2800" b="1" dirty="0">
              <a:solidFill>
                <a:srgbClr val="000000"/>
              </a:solidFill>
              <a:latin typeface="Calibri" panose="020F0502020204030204" pitchFamily="34" charset="0"/>
            </a:endParaRPr>
          </a:p>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Au service des familles </a:t>
            </a:r>
            <a:r>
              <a:rPr lang="fr-FR" altLang="fr-FR" sz="2800" b="1" i="1" dirty="0">
                <a:solidFill>
                  <a:srgbClr val="000000"/>
                </a:solidFill>
                <a:latin typeface="Calibri" panose="020F0502020204030204" pitchFamily="34" charset="0"/>
                <a:sym typeface="Symbol" pitchFamily="2" charset="2"/>
              </a:rPr>
              <a:t>: </a:t>
            </a:r>
            <a:r>
              <a:rPr lang="fr-FR" altLang="fr-FR" sz="2800" b="1" dirty="0">
                <a:solidFill>
                  <a:srgbClr val="000000"/>
                </a:solidFill>
                <a:latin typeface="Calibri" panose="020F0502020204030204" pitchFamily="34" charset="0"/>
              </a:rPr>
              <a:t>un lieu unique </a:t>
            </a: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réponses expertes / </a:t>
            </a:r>
          </a:p>
          <a:p>
            <a:pPr lvl="1" eaLnBrk="1" hangingPunct="1">
              <a:lnSpc>
                <a:spcPct val="110000"/>
              </a:lnSpc>
              <a:spcBef>
                <a:spcPts val="600"/>
              </a:spcBef>
              <a:buFont typeface="Arial" panose="020B0604020202020204" pitchFamily="34" charset="0"/>
              <a:buChar char="•"/>
            </a:pPr>
            <a:r>
              <a:rPr lang="fr-FR" altLang="fr-FR" dirty="0">
                <a:latin typeface="Calibri" panose="020F0502020204030204" pitchFamily="34" charset="0"/>
              </a:rPr>
              <a:t>éducation thérapeutique / lien associatif</a:t>
            </a:r>
          </a:p>
          <a:p>
            <a:pPr eaLnBrk="1" hangingPunct="1">
              <a:lnSpc>
                <a:spcPct val="110000"/>
              </a:lnSpc>
              <a:spcBef>
                <a:spcPts val="600"/>
              </a:spcBef>
              <a:buFont typeface="Arial" panose="020B0604020202020204" pitchFamily="34" charset="0"/>
              <a:buChar char="•"/>
            </a:pPr>
            <a:r>
              <a:rPr lang="fr-FR" altLang="fr-FR" sz="2800" b="1" i="1" dirty="0">
                <a:solidFill>
                  <a:srgbClr val="558ED5"/>
                </a:solidFill>
                <a:latin typeface="Calibri" panose="020F0502020204030204" pitchFamily="34" charset="0"/>
                <a:sym typeface="Symbol" pitchFamily="2" charset="2"/>
              </a:rPr>
              <a:t>Au service de la communauté scientifique: </a:t>
            </a:r>
          </a:p>
          <a:p>
            <a:pPr lvl="1" eaLnBrk="1" hangingPunct="1">
              <a:lnSpc>
                <a:spcPct val="120000"/>
              </a:lnSpc>
              <a:buFont typeface="Arial" panose="020B0604020202020204" pitchFamily="34" charset="0"/>
              <a:buChar char="•"/>
            </a:pPr>
            <a:r>
              <a:rPr lang="fr-FR" altLang="fr-FR" dirty="0" err="1">
                <a:latin typeface="Calibri" panose="020F0502020204030204" pitchFamily="34" charset="0"/>
              </a:rPr>
              <a:t>Developpement</a:t>
            </a:r>
            <a:r>
              <a:rPr lang="fr-FR" altLang="fr-FR" dirty="0">
                <a:latin typeface="Calibri" panose="020F0502020204030204" pitchFamily="34" charset="0"/>
              </a:rPr>
              <a:t> d’échelles d’évaluation adaptées</a:t>
            </a:r>
          </a:p>
          <a:p>
            <a:pPr lvl="1" eaLnBrk="1" hangingPunct="1">
              <a:lnSpc>
                <a:spcPct val="120000"/>
              </a:lnSpc>
              <a:buFont typeface="Arial" panose="020B0604020202020204" pitchFamily="34" charset="0"/>
              <a:buChar char="•"/>
            </a:pPr>
            <a:r>
              <a:rPr lang="fr-FR" altLang="fr-FR" dirty="0">
                <a:latin typeface="Calibri" panose="020F0502020204030204" pitchFamily="34" charset="0"/>
              </a:rPr>
              <a:t>Développement de recherches translationnelles </a:t>
            </a:r>
          </a:p>
          <a:p>
            <a:pPr lvl="1" eaLnBrk="1" hangingPunct="1">
              <a:lnSpc>
                <a:spcPct val="110000"/>
              </a:lnSpc>
              <a:spcBef>
                <a:spcPts val="600"/>
              </a:spcBef>
              <a:buFont typeface="Arial" panose="020B0604020202020204" pitchFamily="34" charset="0"/>
              <a:buChar char="•"/>
            </a:pPr>
            <a:endParaRPr lang="fr-FR" altLang="fr-FR" dirty="0">
              <a:latin typeface="Calibri" panose="020F0502020204030204" pitchFamily="34" charset="0"/>
            </a:endParaRPr>
          </a:p>
          <a:p>
            <a:pPr lvl="1" eaLnBrk="1" hangingPunct="1">
              <a:lnSpc>
                <a:spcPct val="110000"/>
              </a:lnSpc>
              <a:spcBef>
                <a:spcPts val="600"/>
              </a:spcBef>
              <a:buFont typeface="Arial" panose="020B0604020202020204" pitchFamily="34" charset="0"/>
              <a:buChar char="•"/>
            </a:pPr>
            <a:endParaRPr lang="en-US" altLang="fr-FR"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64964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Line 203">
            <a:extLst>
              <a:ext uri="{FF2B5EF4-FFF2-40B4-BE49-F238E27FC236}">
                <a16:creationId xmlns:a16="http://schemas.microsoft.com/office/drawing/2014/main" id="{CB396938-AE6D-91EE-B413-A48A1A956F97}"/>
              </a:ext>
            </a:extLst>
          </p:cNvPr>
          <p:cNvSpPr>
            <a:spLocks noChangeShapeType="1"/>
          </p:cNvSpPr>
          <p:nvPr/>
        </p:nvSpPr>
        <p:spPr bwMode="auto">
          <a:xfrm>
            <a:off x="1524000" y="1341438"/>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3250" name="Text Box 202">
            <a:extLst>
              <a:ext uri="{FF2B5EF4-FFF2-40B4-BE49-F238E27FC236}">
                <a16:creationId xmlns:a16="http://schemas.microsoft.com/office/drawing/2014/main" id="{B80CC2C3-B6F3-82F0-CFC2-BDE7C9F1470A}"/>
              </a:ext>
            </a:extLst>
          </p:cNvPr>
          <p:cNvSpPr txBox="1">
            <a:spLocks noChangeArrowheads="1"/>
          </p:cNvSpPr>
          <p:nvPr/>
        </p:nvSpPr>
        <p:spPr bwMode="auto">
          <a:xfrm>
            <a:off x="1595438" y="115888"/>
            <a:ext cx="9072562"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sz="2800" b="1" i="1" u="sng">
                <a:solidFill>
                  <a:srgbClr val="558ED5"/>
                </a:solidFill>
                <a:sym typeface="Symbol" pitchFamily="2" charset="2"/>
              </a:rPr>
              <a:t>Organisation :</a:t>
            </a:r>
            <a:r>
              <a:rPr lang="fr-FR" altLang="fr-FR" sz="2800" b="1" i="1">
                <a:solidFill>
                  <a:srgbClr val="558ED5"/>
                </a:solidFill>
                <a:sym typeface="Symbol" pitchFamily="2" charset="2"/>
              </a:rPr>
              <a:t>  Animer et coordonner les actions entre les acteurs impliqués dans la PEC du Rett</a:t>
            </a:r>
          </a:p>
        </p:txBody>
      </p:sp>
      <p:graphicFrame>
        <p:nvGraphicFramePr>
          <p:cNvPr id="6" name="Espace réservé du contenu 3">
            <a:extLst>
              <a:ext uri="{FF2B5EF4-FFF2-40B4-BE49-F238E27FC236}">
                <a16:creationId xmlns:a16="http://schemas.microsoft.com/office/drawing/2014/main" id="{48A6F6BA-2EAE-A9E3-AF4A-AA12867C04E3}"/>
              </a:ext>
            </a:extLst>
          </p:cNvPr>
          <p:cNvGraphicFramePr>
            <a:graphicFrameLocks noGrp="1"/>
          </p:cNvGraphicFramePr>
          <p:nvPr>
            <p:ph sz="quarter" idx="1"/>
          </p:nvPr>
        </p:nvGraphicFramePr>
        <p:xfrm>
          <a:off x="1919536" y="1440831"/>
          <a:ext cx="8229600" cy="507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2" name="Picture 2">
            <a:extLst>
              <a:ext uri="{FF2B5EF4-FFF2-40B4-BE49-F238E27FC236}">
                <a16:creationId xmlns:a16="http://schemas.microsoft.com/office/drawing/2014/main" id="{58D28B11-FF8B-B14C-5237-956E3DEBA6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8888" y="5976938"/>
            <a:ext cx="29511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Image 5" descr="100604 logo rett C.jpg">
            <a:extLst>
              <a:ext uri="{FF2B5EF4-FFF2-40B4-BE49-F238E27FC236}">
                <a16:creationId xmlns:a16="http://schemas.microsoft.com/office/drawing/2014/main" id="{2B936EA7-4A30-5B3C-F621-6BD71989ECF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72314" y="3960814"/>
            <a:ext cx="262413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60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03">
            <a:extLst>
              <a:ext uri="{FF2B5EF4-FFF2-40B4-BE49-F238E27FC236}">
                <a16:creationId xmlns:a16="http://schemas.microsoft.com/office/drawing/2014/main" id="{513081C8-D36A-AB62-8674-FF803BA41E1E}"/>
              </a:ext>
            </a:extLst>
          </p:cNvPr>
          <p:cNvSpPr>
            <a:spLocks noChangeShapeType="1"/>
          </p:cNvSpPr>
          <p:nvPr/>
        </p:nvSpPr>
        <p:spPr bwMode="auto">
          <a:xfrm>
            <a:off x="1524000" y="908050"/>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7346" name="Text Box 202">
            <a:extLst>
              <a:ext uri="{FF2B5EF4-FFF2-40B4-BE49-F238E27FC236}">
                <a16:creationId xmlns:a16="http://schemas.microsoft.com/office/drawing/2014/main" id="{918CE79C-1859-E7CD-F9AA-48338D93B76A}"/>
              </a:ext>
            </a:extLst>
          </p:cNvPr>
          <p:cNvSpPr txBox="1">
            <a:spLocks noChangeArrowheads="1"/>
          </p:cNvSpPr>
          <p:nvPr/>
        </p:nvSpPr>
        <p:spPr bwMode="auto">
          <a:xfrm>
            <a:off x="1595438" y="213863"/>
            <a:ext cx="9072562" cy="46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b="1" dirty="0">
                <a:solidFill>
                  <a:srgbClr val="000000"/>
                </a:solidFill>
                <a:sym typeface="Symbol" pitchFamily="2" charset="2"/>
              </a:rPr>
              <a:t>Coordination de consultations classiques et thématiques </a:t>
            </a:r>
          </a:p>
        </p:txBody>
      </p:sp>
      <p:graphicFrame>
        <p:nvGraphicFramePr>
          <p:cNvPr id="5" name="Espace réservé du contenu 5">
            <a:extLst>
              <a:ext uri="{FF2B5EF4-FFF2-40B4-BE49-F238E27FC236}">
                <a16:creationId xmlns:a16="http://schemas.microsoft.com/office/drawing/2014/main" id="{C8FADAFB-F45A-D2EA-3AE5-FD8A36F972A3}"/>
              </a:ext>
            </a:extLst>
          </p:cNvPr>
          <p:cNvGraphicFramePr>
            <a:graphicFrameLocks noGrp="1"/>
          </p:cNvGraphicFramePr>
          <p:nvPr>
            <p:ph sz="quarter" idx="1"/>
          </p:nvPr>
        </p:nvGraphicFramePr>
        <p:xfrm>
          <a:off x="1991544" y="122458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348" name="Groupe 13">
            <a:extLst>
              <a:ext uri="{FF2B5EF4-FFF2-40B4-BE49-F238E27FC236}">
                <a16:creationId xmlns:a16="http://schemas.microsoft.com/office/drawing/2014/main" id="{A6BB190F-BDF0-8EE2-46FD-AB17E5E4446E}"/>
              </a:ext>
            </a:extLst>
          </p:cNvPr>
          <p:cNvGrpSpPr>
            <a:grpSpLocks/>
          </p:cNvGrpSpPr>
          <p:nvPr/>
        </p:nvGrpSpPr>
        <p:grpSpPr bwMode="auto">
          <a:xfrm>
            <a:off x="2063750" y="5834063"/>
            <a:ext cx="8301038" cy="863600"/>
            <a:chOff x="0" y="3471378"/>
            <a:chExt cx="8229600" cy="1051932"/>
          </a:xfrm>
        </p:grpSpPr>
        <p:sp>
          <p:nvSpPr>
            <p:cNvPr id="7" name="Rectangle à coins arrondis 6">
              <a:extLst>
                <a:ext uri="{FF2B5EF4-FFF2-40B4-BE49-F238E27FC236}">
                  <a16:creationId xmlns:a16="http://schemas.microsoft.com/office/drawing/2014/main" id="{788D92BB-6128-813C-7896-99EEE825A7EE}"/>
                </a:ext>
              </a:extLst>
            </p:cNvPr>
            <p:cNvSpPr>
              <a:spLocks noChangeArrowheads="1"/>
            </p:cNvSpPr>
            <p:nvPr/>
          </p:nvSpPr>
          <p:spPr bwMode="auto">
            <a:xfrm>
              <a:off x="0" y="3471378"/>
              <a:ext cx="8229600" cy="1051932"/>
            </a:xfrm>
            <a:prstGeom prst="roundRect">
              <a:avLst>
                <a:gd name="adj" fmla="val 10000"/>
              </a:avLst>
            </a:prstGeom>
            <a:gradFill rotWithShape="1">
              <a:gsLst>
                <a:gs pos="0">
                  <a:srgbClr val="FF8F26"/>
                </a:gs>
                <a:gs pos="20000">
                  <a:srgbClr val="FF8F2A"/>
                </a:gs>
                <a:gs pos="100000">
                  <a:srgbClr val="CB6C1D"/>
                </a:gs>
              </a:gsLst>
              <a:lin ang="5400000"/>
            </a:gradFill>
            <a:ln w="9525">
              <a:solidFill>
                <a:srgbClr val="F69240"/>
              </a:solidFill>
              <a:round/>
              <a:headEnd/>
              <a:tailEnd/>
            </a:ln>
            <a:effectLst>
              <a:outerShdw blurRad="40000" dist="23000" dir="5400000" rotWithShape="0">
                <a:srgbClr val="808080">
                  <a:alpha val="34999"/>
                </a:srgbClr>
              </a:outerShdw>
            </a:effectLst>
          </p:spPr>
          <p:txBody>
            <a:bodyPr/>
            <a:lstStyle/>
            <a:p>
              <a:endParaRPr lang="fr-FR"/>
            </a:p>
          </p:txBody>
        </p:sp>
        <p:sp>
          <p:nvSpPr>
            <p:cNvPr id="8" name="Rectangle 7">
              <a:extLst>
                <a:ext uri="{FF2B5EF4-FFF2-40B4-BE49-F238E27FC236}">
                  <a16:creationId xmlns:a16="http://schemas.microsoft.com/office/drawing/2014/main" id="{C30D1C74-57F5-8789-AD90-F25182C4FEC0}"/>
                </a:ext>
              </a:extLst>
            </p:cNvPr>
            <p:cNvSpPr/>
            <p:nvPr/>
          </p:nvSpPr>
          <p:spPr>
            <a:xfrm>
              <a:off x="1713910" y="3471378"/>
              <a:ext cx="6515690" cy="1051932"/>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lIns="49530" tIns="49530" rIns="49530" bIns="49530"/>
            <a:lstStyle>
              <a:lvl1pPr defTabSz="5778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5778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57785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57785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57785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5778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5778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5778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5778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35000"/>
                </a:spcAft>
              </a:pPr>
              <a:r>
                <a:rPr lang="en-US" altLang="fr-FR" sz="2000" b="1">
                  <a:latin typeface="Calibri" panose="020F0502020204030204" pitchFamily="34" charset="0"/>
                </a:rPr>
                <a:t>Transition chez l’adulte</a:t>
              </a:r>
            </a:p>
            <a:p>
              <a:pPr eaLnBrk="1" hangingPunct="1">
                <a:lnSpc>
                  <a:spcPct val="90000"/>
                </a:lnSpc>
                <a:spcAft>
                  <a:spcPct val="35000"/>
                </a:spcAft>
              </a:pPr>
              <a:r>
                <a:rPr lang="en-US" altLang="fr-FR" sz="2000">
                  <a:latin typeface="Calibri" panose="020F0502020204030204" pitchFamily="34" charset="0"/>
                </a:rPr>
                <a:t>Neuropediatrie, Neurologue</a:t>
              </a:r>
              <a:endParaRPr lang="fr-FR" altLang="fr-FR" sz="2000">
                <a:latin typeface="Calibri" panose="020F0502020204030204" pitchFamily="34" charset="0"/>
              </a:endParaRPr>
            </a:p>
          </p:txBody>
        </p:sp>
      </p:grpSp>
      <p:pic>
        <p:nvPicPr>
          <p:cNvPr id="9" name="Image 8" descr="CHAP 2 - p33.JPG">
            <a:extLst>
              <a:ext uri="{FF2B5EF4-FFF2-40B4-BE49-F238E27FC236}">
                <a16:creationId xmlns:a16="http://schemas.microsoft.com/office/drawing/2014/main" id="{A685307B-4640-CA0C-DE48-EC1509945517}"/>
              </a:ext>
            </a:extLst>
          </p:cNvPr>
          <p:cNvPicPr>
            <a:picLocks noChangeAspect="1"/>
          </p:cNvPicPr>
          <p:nvPr/>
        </p:nvPicPr>
        <p:blipFill>
          <a:blip r:embed="rId8" cstate="print"/>
          <a:stretch>
            <a:fillRect/>
          </a:stretch>
        </p:blipFill>
        <p:spPr>
          <a:xfrm>
            <a:off x="2063552" y="5833095"/>
            <a:ext cx="1656184" cy="868125"/>
          </a:xfrm>
          <a:prstGeom prst="roundRect">
            <a:avLst/>
          </a:prstGeom>
        </p:spPr>
      </p:pic>
      <p:pic>
        <p:nvPicPr>
          <p:cNvPr id="11" name="Image 10" descr="CHAP 1 - p24.JPG">
            <a:extLst>
              <a:ext uri="{FF2B5EF4-FFF2-40B4-BE49-F238E27FC236}">
                <a16:creationId xmlns:a16="http://schemas.microsoft.com/office/drawing/2014/main" id="{BE918543-803B-445A-0657-7B35B68DAF49}"/>
              </a:ext>
            </a:extLst>
          </p:cNvPr>
          <p:cNvPicPr>
            <a:picLocks noChangeAspect="1"/>
          </p:cNvPicPr>
          <p:nvPr/>
        </p:nvPicPr>
        <p:blipFill>
          <a:blip r:embed="rId9" cstate="print"/>
          <a:stretch>
            <a:fillRect/>
          </a:stretch>
        </p:blipFill>
        <p:spPr>
          <a:xfrm>
            <a:off x="1991544" y="3528839"/>
            <a:ext cx="1800200" cy="1008111"/>
          </a:xfrm>
          <a:prstGeom prst="roundRect">
            <a:avLst/>
          </a:prstGeom>
        </p:spPr>
      </p:pic>
    </p:spTree>
    <p:extLst>
      <p:ext uri="{BB962C8B-B14F-4D97-AF65-F5344CB8AC3E}">
        <p14:creationId xmlns:p14="http://schemas.microsoft.com/office/powerpoint/2010/main" val="3003990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203">
            <a:extLst>
              <a:ext uri="{FF2B5EF4-FFF2-40B4-BE49-F238E27FC236}">
                <a16:creationId xmlns:a16="http://schemas.microsoft.com/office/drawing/2014/main" id="{D435260F-602C-5226-E062-8D6B173B0CDA}"/>
              </a:ext>
            </a:extLst>
          </p:cNvPr>
          <p:cNvSpPr>
            <a:spLocks noChangeShapeType="1"/>
          </p:cNvSpPr>
          <p:nvPr/>
        </p:nvSpPr>
        <p:spPr bwMode="auto">
          <a:xfrm>
            <a:off x="1524000" y="981075"/>
            <a:ext cx="6324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1202" name="Text Box 202">
            <a:extLst>
              <a:ext uri="{FF2B5EF4-FFF2-40B4-BE49-F238E27FC236}">
                <a16:creationId xmlns:a16="http://schemas.microsoft.com/office/drawing/2014/main" id="{8A895CC4-0705-1730-12EC-998E4EEE7CA2}"/>
              </a:ext>
            </a:extLst>
          </p:cNvPr>
          <p:cNvSpPr txBox="1">
            <a:spLocks noChangeArrowheads="1"/>
          </p:cNvSpPr>
          <p:nvPr/>
        </p:nvSpPr>
        <p:spPr bwMode="auto">
          <a:xfrm>
            <a:off x="1595438" y="188914"/>
            <a:ext cx="9072562" cy="52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50000"/>
              </a:spcBef>
            </a:pPr>
            <a:r>
              <a:rPr lang="fr-FR" altLang="fr-FR" sz="2800" b="1" i="1" dirty="0">
                <a:solidFill>
                  <a:srgbClr val="558ED5"/>
                </a:solidFill>
                <a:sym typeface="Symbol" pitchFamily="2" charset="2"/>
              </a:rPr>
              <a:t>Objectifs des centres Rett</a:t>
            </a:r>
          </a:p>
        </p:txBody>
      </p:sp>
      <p:sp>
        <p:nvSpPr>
          <p:cNvPr id="51203" name="Espace réservé du contenu 4">
            <a:extLst>
              <a:ext uri="{FF2B5EF4-FFF2-40B4-BE49-F238E27FC236}">
                <a16:creationId xmlns:a16="http://schemas.microsoft.com/office/drawing/2014/main" id="{C517891B-87AB-7987-5381-6FF2632F9E0B}"/>
              </a:ext>
            </a:extLst>
          </p:cNvPr>
          <p:cNvSpPr>
            <a:spLocks/>
          </p:cNvSpPr>
          <p:nvPr/>
        </p:nvSpPr>
        <p:spPr bwMode="auto">
          <a:xfrm>
            <a:off x="1382486" y="1196976"/>
            <a:ext cx="928551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lnSpc>
                <a:spcPct val="110000"/>
              </a:lnSpc>
              <a:spcBef>
                <a:spcPts val="600"/>
              </a:spcBef>
              <a:buFont typeface="Arial" panose="020B0604020202020204" pitchFamily="34" charset="0"/>
              <a:buChar char="•"/>
            </a:pPr>
            <a:endParaRPr lang="fr-FR" altLang="fr-FR" dirty="0">
              <a:latin typeface="Calibri" panose="020F0502020204030204" pitchFamily="34" charset="0"/>
            </a:endParaRPr>
          </a:p>
          <a:p>
            <a:pPr lvl="1" eaLnBrk="1" hangingPunct="1">
              <a:lnSpc>
                <a:spcPct val="110000"/>
              </a:lnSpc>
              <a:spcBef>
                <a:spcPts val="600"/>
              </a:spcBef>
              <a:buFont typeface="Arial" panose="020B0604020202020204" pitchFamily="34" charset="0"/>
              <a:buChar char="•"/>
            </a:pPr>
            <a:endParaRPr lang="en-US" altLang="fr-FR" sz="2800" dirty="0">
              <a:solidFill>
                <a:srgbClr val="000000"/>
              </a:solidFill>
              <a:latin typeface="Calibri" panose="020F0502020204030204" pitchFamily="34" charset="0"/>
            </a:endParaRPr>
          </a:p>
        </p:txBody>
      </p:sp>
      <p:sp>
        <p:nvSpPr>
          <p:cNvPr id="5" name="Espace réservé du contenu 4">
            <a:extLst>
              <a:ext uri="{FF2B5EF4-FFF2-40B4-BE49-F238E27FC236}">
                <a16:creationId xmlns:a16="http://schemas.microsoft.com/office/drawing/2014/main" id="{C683652B-5D43-1804-52CC-727981EF87E0}"/>
              </a:ext>
            </a:extLst>
          </p:cNvPr>
          <p:cNvSpPr>
            <a:spLocks noGrp="1"/>
          </p:cNvSpPr>
          <p:nvPr>
            <p:ph idx="1"/>
          </p:nvPr>
        </p:nvSpPr>
        <p:spPr>
          <a:xfrm>
            <a:off x="685799" y="2155371"/>
            <a:ext cx="10951029" cy="3374572"/>
          </a:xfrm>
        </p:spPr>
        <p:txBody>
          <a:bodyPr>
            <a:normAutofit/>
          </a:bodyPr>
          <a:lstStyle/>
          <a:p>
            <a:pPr marL="0" lvl="1"/>
            <a:r>
              <a:rPr lang="fr-FR" sz="3200" b="1" dirty="0">
                <a:solidFill>
                  <a:schemeClr val="accent1"/>
                </a:solidFill>
              </a:rPr>
              <a:t>Développer et diffuser de nouvelles approches thérapeutiques</a:t>
            </a:r>
          </a:p>
          <a:p>
            <a:pPr marL="0" lvl="1"/>
            <a:endParaRPr lang="fr-FR" altLang="en-US" b="1" i="1" dirty="0">
              <a:solidFill>
                <a:schemeClr val="accent1"/>
              </a:solidFill>
            </a:endParaRPr>
          </a:p>
          <a:p>
            <a:pPr marL="0" lvl="1">
              <a:lnSpc>
                <a:spcPct val="80000"/>
              </a:lnSpc>
            </a:pPr>
            <a:r>
              <a:rPr lang="en-US" altLang="en-US" sz="2800" dirty="0" err="1">
                <a:latin typeface="+mj-lt"/>
                <a:cs typeface="Arial" panose="020B0604020202020204" pitchFamily="34" charset="0"/>
              </a:rPr>
              <a:t>Exemple</a:t>
            </a:r>
            <a:r>
              <a:rPr lang="en-US" altLang="en-US" sz="2800" dirty="0">
                <a:latin typeface="+mj-lt"/>
                <a:cs typeface="Arial" panose="020B0604020202020204" pitchFamily="34" charset="0"/>
              </a:rPr>
              <a:t> de la </a:t>
            </a:r>
            <a:r>
              <a:rPr lang="en-US" altLang="en-US" sz="2800" dirty="0" err="1">
                <a:latin typeface="+mj-lt"/>
                <a:cs typeface="Arial" panose="020B0604020202020204" pitchFamily="34" charset="0"/>
              </a:rPr>
              <a:t>Trofinetide</a:t>
            </a:r>
            <a:r>
              <a:rPr lang="en-US" altLang="en-US" sz="2800" dirty="0">
                <a:latin typeface="+mj-lt"/>
                <a:cs typeface="Arial" panose="020B0604020202020204" pitchFamily="34" charset="0"/>
              </a:rPr>
              <a:t>:</a:t>
            </a:r>
          </a:p>
          <a:p>
            <a:pPr lvl="1" indent="-457200">
              <a:lnSpc>
                <a:spcPct val="80000"/>
              </a:lnSpc>
            </a:pPr>
            <a:r>
              <a:rPr lang="en-US" altLang="en-US" sz="2800" dirty="0">
                <a:latin typeface="+mj-lt"/>
                <a:cs typeface="Arial" panose="020B0604020202020204" pitchFamily="34" charset="0"/>
              </a:rPr>
              <a:t>FDA </a:t>
            </a:r>
            <a:r>
              <a:rPr lang="en-US" altLang="en-US" sz="2800" dirty="0" err="1">
                <a:latin typeface="+mj-lt"/>
                <a:cs typeface="Arial" panose="020B0604020202020204" pitchFamily="34" charset="0"/>
              </a:rPr>
              <a:t>approuvé</a:t>
            </a:r>
            <a:r>
              <a:rPr lang="en-US" altLang="en-US" sz="2800" dirty="0">
                <a:latin typeface="+mj-lt"/>
                <a:cs typeface="Arial" panose="020B0604020202020204" pitchFamily="34" charset="0"/>
              </a:rPr>
              <a:t> USA 2023</a:t>
            </a:r>
          </a:p>
          <a:p>
            <a:pPr lvl="1" indent="-457200">
              <a:lnSpc>
                <a:spcPct val="80000"/>
              </a:lnSpc>
            </a:pPr>
            <a:r>
              <a:rPr lang="en-US" altLang="en-US" sz="2800" dirty="0">
                <a:latin typeface="+mj-lt"/>
                <a:cs typeface="Arial" panose="020B0604020202020204" pitchFamily="34" charset="0"/>
              </a:rPr>
              <a:t>1er </a:t>
            </a:r>
            <a:r>
              <a:rPr lang="en-US" altLang="en-US" sz="2800" dirty="0" err="1">
                <a:latin typeface="+mj-lt"/>
                <a:cs typeface="Arial" panose="020B0604020202020204" pitchFamily="34" charset="0"/>
              </a:rPr>
              <a:t>traitement</a:t>
            </a:r>
            <a:r>
              <a:rPr lang="en-US" altLang="en-US" sz="2800" dirty="0">
                <a:latin typeface="+mj-lt"/>
                <a:cs typeface="Arial" panose="020B0604020202020204" pitchFamily="34" charset="0"/>
              </a:rPr>
              <a:t> </a:t>
            </a:r>
            <a:r>
              <a:rPr lang="en-US" altLang="en-US" sz="2800" dirty="0" err="1">
                <a:latin typeface="+mj-lt"/>
                <a:cs typeface="Arial" panose="020B0604020202020204" pitchFamily="34" charset="0"/>
              </a:rPr>
              <a:t>spécifique</a:t>
            </a:r>
            <a:r>
              <a:rPr lang="en-US" altLang="en-US" sz="2800" dirty="0">
                <a:latin typeface="+mj-lt"/>
                <a:cs typeface="Arial" panose="020B0604020202020204" pitchFamily="34" charset="0"/>
              </a:rPr>
              <a:t> de la </a:t>
            </a:r>
            <a:r>
              <a:rPr lang="en-US" altLang="en-US" sz="2800" dirty="0" err="1">
                <a:latin typeface="+mj-lt"/>
                <a:cs typeface="Arial" panose="020B0604020202020204" pitchFamily="34" charset="0"/>
              </a:rPr>
              <a:t>maladie</a:t>
            </a:r>
            <a:endParaRPr lang="en-US" altLang="en-US" b="1" i="1" dirty="0">
              <a:solidFill>
                <a:schemeClr val="accent1"/>
              </a:solidFill>
            </a:endParaRPr>
          </a:p>
          <a:p>
            <a:pPr marL="0" lvl="1"/>
            <a:endParaRPr lang="en-US" altLang="en-US" b="1" i="1" dirty="0">
              <a:solidFill>
                <a:schemeClr val="accent1"/>
              </a:solidFill>
            </a:endParaRPr>
          </a:p>
        </p:txBody>
      </p:sp>
    </p:spTree>
    <p:extLst>
      <p:ext uri="{BB962C8B-B14F-4D97-AF65-F5344CB8AC3E}">
        <p14:creationId xmlns:p14="http://schemas.microsoft.com/office/powerpoint/2010/main" val="273497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174" y="171086"/>
            <a:ext cx="7342496" cy="66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p:cNvSpPr>
            <a:spLocks noGrp="1" noChangeArrowheads="1"/>
          </p:cNvSpPr>
          <p:nvPr>
            <p:ph type="title"/>
          </p:nvPr>
        </p:nvSpPr>
        <p:spPr>
          <a:xfrm>
            <a:off x="141514" y="1835135"/>
            <a:ext cx="2460660" cy="2254962"/>
          </a:xfrm>
        </p:spPr>
        <p:txBody>
          <a:bodyPr>
            <a:normAutofit fontScale="90000"/>
          </a:bodyPr>
          <a:lstStyle/>
          <a:p>
            <a:r>
              <a:rPr lang="en-US" altLang="en-US" sz="2800" b="1" dirty="0">
                <a:solidFill>
                  <a:schemeClr val="accent5"/>
                </a:solidFill>
                <a:latin typeface="Arial" panose="020B0604020202020204" pitchFamily="34" charset="0"/>
                <a:cs typeface="Arial" panose="020B0604020202020204" pitchFamily="34" charset="0"/>
              </a:rPr>
              <a:t>Apparition des </a:t>
            </a:r>
            <a:r>
              <a:rPr lang="en-US" altLang="en-US" sz="2800" b="1" dirty="0" err="1">
                <a:solidFill>
                  <a:schemeClr val="accent5"/>
                </a:solidFill>
                <a:latin typeface="Arial" panose="020B0604020202020204" pitchFamily="34" charset="0"/>
                <a:cs typeface="Arial" panose="020B0604020202020204" pitchFamily="34" charset="0"/>
              </a:rPr>
              <a:t>symptômes</a:t>
            </a:r>
            <a:r>
              <a:rPr lang="en-US" altLang="en-US" sz="2800" b="1" dirty="0">
                <a:solidFill>
                  <a:schemeClr val="accent5"/>
                </a:solidFill>
                <a:latin typeface="Arial" panose="020B0604020202020204" pitchFamily="34" charset="0"/>
                <a:cs typeface="Arial" panose="020B0604020202020204" pitchFamily="34" charset="0"/>
              </a:rPr>
              <a:t> / </a:t>
            </a:r>
            <a:r>
              <a:rPr lang="en-US" altLang="en-US" sz="2800" b="1" dirty="0" err="1">
                <a:solidFill>
                  <a:schemeClr val="accent5"/>
                </a:solidFill>
                <a:latin typeface="Arial" panose="020B0604020202020204" pitchFamily="34" charset="0"/>
                <a:cs typeface="Arial" panose="020B0604020202020204" pitchFamily="34" charset="0"/>
              </a:rPr>
              <a:t>comorbidités</a:t>
            </a:r>
            <a:br>
              <a:rPr lang="en-US" altLang="en-US" sz="2800" b="1" dirty="0">
                <a:solidFill>
                  <a:schemeClr val="accent5"/>
                </a:solidFill>
                <a:latin typeface="Arial" panose="020B0604020202020204" pitchFamily="34" charset="0"/>
                <a:cs typeface="Arial" panose="020B0604020202020204" pitchFamily="34" charset="0"/>
              </a:rPr>
            </a:br>
            <a:r>
              <a:rPr lang="en-US" altLang="en-US" sz="2800" b="1" dirty="0" err="1">
                <a:solidFill>
                  <a:schemeClr val="accent5"/>
                </a:solidFill>
                <a:latin typeface="Arial" panose="020B0604020202020204" pitchFamily="34" charset="0"/>
                <a:cs typeface="Arial" panose="020B0604020202020204" pitchFamily="34" charset="0"/>
              </a:rPr>
              <a:t>assez</a:t>
            </a:r>
            <a:r>
              <a:rPr lang="en-US" altLang="en-US" sz="2800" b="1" dirty="0">
                <a:solidFill>
                  <a:schemeClr val="accent5"/>
                </a:solidFill>
                <a:latin typeface="Arial" panose="020B0604020202020204" pitchFamily="34" charset="0"/>
                <a:cs typeface="Arial" panose="020B0604020202020204" pitchFamily="34" charset="0"/>
              </a:rPr>
              <a:t> </a:t>
            </a:r>
            <a:r>
              <a:rPr lang="en-US" altLang="en-US" sz="2800" b="1" dirty="0" err="1">
                <a:solidFill>
                  <a:schemeClr val="accent5"/>
                </a:solidFill>
                <a:latin typeface="Arial" panose="020B0604020202020204" pitchFamily="34" charset="0"/>
                <a:cs typeface="Arial" panose="020B0604020202020204" pitchFamily="34" charset="0"/>
              </a:rPr>
              <a:t>prévisible</a:t>
            </a:r>
            <a:endParaRPr lang="en-US" altLang="en-US" sz="2800"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28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EA3A2A0-9ADF-AB4F-34B6-F0002B790286}"/>
              </a:ext>
            </a:extLst>
          </p:cNvPr>
          <p:cNvSpPr>
            <a:spLocks noGrp="1"/>
          </p:cNvSpPr>
          <p:nvPr>
            <p:ph type="ctrTitle"/>
          </p:nvPr>
        </p:nvSpPr>
        <p:spPr>
          <a:xfrm>
            <a:off x="642257" y="1122363"/>
            <a:ext cx="10635343" cy="2387600"/>
          </a:xfrm>
        </p:spPr>
        <p:txBody>
          <a:bodyPr>
            <a:normAutofit/>
          </a:bodyPr>
          <a:lstStyle/>
          <a:p>
            <a:r>
              <a:rPr lang="fr-FR" altLang="fr-FR" sz="4800" b="1" i="1" dirty="0">
                <a:solidFill>
                  <a:srgbClr val="7030A0"/>
                </a:solidFill>
                <a:latin typeface="Arial" pitchFamily="34" charset="0"/>
                <a:ea typeface="ＭＳ Ｐゴシック" pitchFamily="34" charset="-128"/>
                <a:cs typeface="+mn-cs"/>
              </a:rPr>
              <a:t>PNDS : Protocole national de soins</a:t>
            </a:r>
            <a:endParaRPr lang="fr-FR" sz="4800" i="1" dirty="0"/>
          </a:p>
        </p:txBody>
      </p:sp>
      <p:sp>
        <p:nvSpPr>
          <p:cNvPr id="5" name="Sous-titre 4">
            <a:extLst>
              <a:ext uri="{FF2B5EF4-FFF2-40B4-BE49-F238E27FC236}">
                <a16:creationId xmlns:a16="http://schemas.microsoft.com/office/drawing/2014/main" id="{2B7E7E40-78B8-7449-32ED-F66BB35E492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3008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14384024-A15C-C6B8-681A-9CED31A62BBF}"/>
              </a:ext>
            </a:extLst>
          </p:cNvPr>
          <p:cNvSpPr>
            <a:spLocks noGrp="1"/>
          </p:cNvSpPr>
          <p:nvPr>
            <p:ph type="title"/>
          </p:nvPr>
        </p:nvSpPr>
        <p:spPr>
          <a:xfrm>
            <a:off x="2063750" y="187325"/>
            <a:ext cx="8229600" cy="1143000"/>
          </a:xfrm>
        </p:spPr>
        <p:txBody>
          <a:bodyPr/>
          <a:lstStyle/>
          <a:p>
            <a:pPr>
              <a:defRPr/>
            </a:pPr>
            <a:r>
              <a:rPr lang="fr-FR" altLang="fr-FR" sz="3200" b="1" dirty="0">
                <a:solidFill>
                  <a:srgbClr val="7030A0"/>
                </a:solidFill>
                <a:latin typeface="Arial" pitchFamily="34" charset="0"/>
                <a:ea typeface="ＭＳ Ｐゴシック" pitchFamily="34" charset="-128"/>
                <a:cs typeface="+mn-cs"/>
              </a:rPr>
              <a:t>PNDS : Protocole national de soins</a:t>
            </a:r>
            <a:br>
              <a:rPr lang="fr-FR" altLang="fr-FR" sz="3200" b="1" dirty="0">
                <a:solidFill>
                  <a:srgbClr val="7030A0"/>
                </a:solidFill>
                <a:latin typeface="Arial" pitchFamily="34" charset="0"/>
                <a:ea typeface="ＭＳ Ｐゴシック" pitchFamily="34" charset="-128"/>
                <a:cs typeface="+mn-cs"/>
              </a:rPr>
            </a:br>
            <a:endParaRPr lang="fr-FR" altLang="fr-FR" sz="3200" b="1" dirty="0">
              <a:solidFill>
                <a:srgbClr val="7030A0"/>
              </a:solidFill>
              <a:latin typeface="Arial" pitchFamily="34" charset="0"/>
              <a:ea typeface="ＭＳ Ｐゴシック" pitchFamily="34" charset="-128"/>
              <a:cs typeface="+mn-cs"/>
            </a:endParaRPr>
          </a:p>
        </p:txBody>
      </p:sp>
      <p:sp>
        <p:nvSpPr>
          <p:cNvPr id="21506" name="Espace réservé du contenu 2">
            <a:extLst>
              <a:ext uri="{FF2B5EF4-FFF2-40B4-BE49-F238E27FC236}">
                <a16:creationId xmlns:a16="http://schemas.microsoft.com/office/drawing/2014/main" id="{92E6DE30-1BEB-01ED-6A74-375C46C7EB3C}"/>
              </a:ext>
            </a:extLst>
          </p:cNvPr>
          <p:cNvSpPr>
            <a:spLocks noGrp="1"/>
          </p:cNvSpPr>
          <p:nvPr>
            <p:ph idx="1"/>
          </p:nvPr>
        </p:nvSpPr>
        <p:spPr>
          <a:xfrm>
            <a:off x="533400" y="1524000"/>
            <a:ext cx="10820399" cy="5189539"/>
          </a:xfrm>
        </p:spPr>
        <p:txBody>
          <a:bodyPr>
            <a:normAutofit/>
          </a:bodyPr>
          <a:lstStyle/>
          <a:p>
            <a:pPr marL="0" indent="0">
              <a:buNone/>
              <a:defRPr/>
            </a:pPr>
            <a:r>
              <a:rPr lang="fr-FR" altLang="fr-FR" sz="2400" dirty="0"/>
              <a:t>Il s’agit d’une </a:t>
            </a:r>
            <a:r>
              <a:rPr lang="fr-FR" altLang="fr-FR" sz="2400" b="1" dirty="0"/>
              <a:t>synthèse à destination du médecin traitant et des médecins spécialistes </a:t>
            </a:r>
            <a:r>
              <a:rPr lang="fr-FR" altLang="fr-FR" sz="2400" dirty="0"/>
              <a:t>qui ne connaissent pas toujours les spécificités du syndrome de Rett.</a:t>
            </a:r>
          </a:p>
          <a:p>
            <a:pPr marL="0" indent="0">
              <a:buNone/>
              <a:defRPr/>
            </a:pPr>
            <a:endParaRPr lang="fr-FR" altLang="fr-FR" sz="2000" dirty="0"/>
          </a:p>
          <a:p>
            <a:pPr marL="0" indent="0">
              <a:buNone/>
              <a:defRPr/>
            </a:pPr>
            <a:r>
              <a:rPr lang="fr-FR" altLang="fr-FR" sz="2000" dirty="0"/>
              <a:t>Il </a:t>
            </a:r>
            <a:r>
              <a:rPr lang="fr-FR" altLang="fr-FR" sz="2400" dirty="0"/>
              <a:t>reprend en détail :</a:t>
            </a:r>
          </a:p>
          <a:p>
            <a:pPr>
              <a:defRPr/>
            </a:pPr>
            <a:r>
              <a:rPr lang="fr-FR" altLang="fr-FR" sz="2400" b="1" dirty="0">
                <a:solidFill>
                  <a:srgbClr val="AE1FB1"/>
                </a:solidFill>
              </a:rPr>
              <a:t>Les caractéristiques de la maladie</a:t>
            </a:r>
          </a:p>
          <a:p>
            <a:pPr>
              <a:defRPr/>
            </a:pPr>
            <a:r>
              <a:rPr lang="fr-FR" altLang="fr-FR" sz="2400" b="1" dirty="0">
                <a:solidFill>
                  <a:srgbClr val="AE1FB1"/>
                </a:solidFill>
              </a:rPr>
              <a:t>Le diagnostic</a:t>
            </a:r>
          </a:p>
          <a:p>
            <a:pPr>
              <a:defRPr/>
            </a:pPr>
            <a:r>
              <a:rPr lang="fr-FR" altLang="fr-FR" sz="2400" b="1" dirty="0">
                <a:solidFill>
                  <a:srgbClr val="AE1FB1"/>
                </a:solidFill>
              </a:rPr>
              <a:t>Les prises en charge avec une évaluation globale </a:t>
            </a:r>
            <a:r>
              <a:rPr lang="fr-FR" altLang="fr-FR" sz="2400" dirty="0">
                <a:solidFill>
                  <a:srgbClr val="AE1FB1"/>
                </a:solidFill>
              </a:rPr>
              <a:t> </a:t>
            </a:r>
            <a:endParaRPr lang="fr-FR" altLang="fr-FR" sz="2400" b="1" dirty="0">
              <a:solidFill>
                <a:srgbClr val="AE1FB1"/>
              </a:solidFill>
            </a:endParaRPr>
          </a:p>
          <a:p>
            <a:pPr>
              <a:defRPr/>
            </a:pPr>
            <a:r>
              <a:rPr lang="fr-FR" altLang="fr-FR" sz="2400" b="1" dirty="0">
                <a:solidFill>
                  <a:srgbClr val="AE1FB1"/>
                </a:solidFill>
              </a:rPr>
              <a:t>La surveillance</a:t>
            </a:r>
            <a:endParaRPr lang="fr-FR" altLang="fr-FR" sz="4000" dirty="0"/>
          </a:p>
        </p:txBody>
      </p:sp>
      <p:pic>
        <p:nvPicPr>
          <p:cNvPr id="13316" name="Picture 6" descr="E:\Centre Rett\Logo\09 02 16 Logo Centre Rett coul.jpg">
            <a:extLst>
              <a:ext uri="{FF2B5EF4-FFF2-40B4-BE49-F238E27FC236}">
                <a16:creationId xmlns:a16="http://schemas.microsoft.com/office/drawing/2014/main" id="{987C853B-F4B3-9B13-D13E-5A4722F83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contenu 2">
            <a:extLst>
              <a:ext uri="{FF2B5EF4-FFF2-40B4-BE49-F238E27FC236}">
                <a16:creationId xmlns:a16="http://schemas.microsoft.com/office/drawing/2014/main" id="{CE6EFD6F-619C-AA8E-635D-64FDCD75C79D}"/>
              </a:ext>
            </a:extLst>
          </p:cNvPr>
          <p:cNvSpPr txBox="1">
            <a:spLocks/>
          </p:cNvSpPr>
          <p:nvPr/>
        </p:nvSpPr>
        <p:spPr>
          <a:xfrm>
            <a:off x="1828799" y="4745041"/>
            <a:ext cx="8229600" cy="2014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altLang="fr-FR" sz="2400" b="1" dirty="0">
              <a:solidFill>
                <a:srgbClr val="7030A0"/>
              </a:solidFill>
            </a:endParaRPr>
          </a:p>
          <a:p>
            <a:pPr marL="0" indent="0" algn="ctr">
              <a:buFont typeface="Arial" panose="020B0604020202020204" pitchFamily="34" charset="0"/>
              <a:buNone/>
            </a:pPr>
            <a:r>
              <a:rPr lang="fr-FR" altLang="fr-FR" b="1" dirty="0">
                <a:solidFill>
                  <a:srgbClr val="7030A0"/>
                </a:solidFill>
              </a:rPr>
              <a:t>A diffuser, à partager </a:t>
            </a:r>
          </a:p>
          <a:p>
            <a:pPr marL="0" indent="0" algn="ctr">
              <a:buFont typeface="Arial" panose="020B0604020202020204" pitchFamily="34" charset="0"/>
              <a:buNone/>
            </a:pPr>
            <a:r>
              <a:rPr lang="fr-FR" altLang="fr-FR" sz="2400" dirty="0">
                <a:solidFill>
                  <a:srgbClr val="7030A0"/>
                </a:solidFill>
              </a:rPr>
              <a:t>En ligne sur le site de la HAS - Haute Autorité de Santé </a:t>
            </a:r>
            <a:endParaRPr lang="fr-FR" altLang="fr-FR" sz="1600" dirty="0"/>
          </a:p>
          <a:p>
            <a:pPr marL="0" indent="0" algn="ctr">
              <a:buFont typeface="Arial" panose="020B0604020202020204" pitchFamily="34" charset="0"/>
              <a:buNone/>
            </a:pPr>
            <a:r>
              <a:rPr lang="fr-FR" altLang="fr-FR" sz="1800" dirty="0">
                <a:hlinkClick r:id="rId3"/>
              </a:rPr>
              <a:t>https://www.has-sante.fr/portail/jcms/c_2760855/fr/syndrome-de-rett-et-apparentes</a:t>
            </a:r>
            <a:endParaRPr lang="fr-FR" altLang="fr-FR" sz="1800" dirty="0"/>
          </a:p>
          <a:p>
            <a:pPr marL="0" indent="0">
              <a:buFont typeface="Arial" panose="020B0604020202020204" pitchFamily="34" charset="0"/>
              <a:buNone/>
            </a:pPr>
            <a:endParaRPr lang="fr-FR" alt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a:extLst>
              <a:ext uri="{FF2B5EF4-FFF2-40B4-BE49-F238E27FC236}">
                <a16:creationId xmlns:a16="http://schemas.microsoft.com/office/drawing/2014/main" id="{6991F0F4-506B-6E67-9FFD-BF0BBDF49CF9}"/>
              </a:ext>
            </a:extLst>
          </p:cNvPr>
          <p:cNvSpPr>
            <a:spLocks noGrp="1"/>
          </p:cNvSpPr>
          <p:nvPr>
            <p:ph idx="1"/>
          </p:nvPr>
        </p:nvSpPr>
        <p:spPr>
          <a:xfrm>
            <a:off x="713015" y="1544639"/>
            <a:ext cx="10765970" cy="4535485"/>
          </a:xfrm>
        </p:spPr>
        <p:txBody>
          <a:bodyPr>
            <a:normAutofit/>
          </a:bodyPr>
          <a:lstStyle/>
          <a:p>
            <a:pPr algn="ctr"/>
            <a:endParaRPr lang="fr-FR" altLang="fr-FR" sz="2400" b="1" dirty="0">
              <a:solidFill>
                <a:srgbClr val="7030A0"/>
              </a:solidFill>
            </a:endParaRPr>
          </a:p>
          <a:p>
            <a:r>
              <a:rPr lang="fr-FR" altLang="fr-FR" dirty="0">
                <a:solidFill>
                  <a:srgbClr val="7030A0"/>
                </a:solidFill>
              </a:rPr>
              <a:t>Selon la « méthode d’élaboration d’un protocole national de diagnostic et de soins pour les maladies rares » publiée par la Haute Autorité de Santé en 2012 </a:t>
            </a:r>
          </a:p>
          <a:p>
            <a:r>
              <a:rPr lang="fr-FR" altLang="fr-FR" dirty="0">
                <a:solidFill>
                  <a:srgbClr val="7030A0"/>
                </a:solidFill>
              </a:rPr>
              <a:t>Revue et analyse de l’ensemble des données bibliographiques</a:t>
            </a:r>
          </a:p>
          <a:p>
            <a:pPr lvl="1"/>
            <a:r>
              <a:rPr lang="fr-FR" altLang="fr-FR" dirty="0">
                <a:solidFill>
                  <a:srgbClr val="7030A0"/>
                </a:solidFill>
              </a:rPr>
              <a:t>entre 2003 et 2016 : 2 075 publications</a:t>
            </a:r>
          </a:p>
          <a:p>
            <a:pPr lvl="1"/>
            <a:r>
              <a:rPr lang="fr-FR" altLang="fr-FR" dirty="0">
                <a:solidFill>
                  <a:srgbClr val="7030A0"/>
                </a:solidFill>
              </a:rPr>
              <a:t>entre 2011 et 2016 : 1 158 publications</a:t>
            </a:r>
          </a:p>
          <a:p>
            <a:pPr lvl="1"/>
            <a:r>
              <a:rPr lang="fr-FR" altLang="fr-FR" dirty="0">
                <a:solidFill>
                  <a:srgbClr val="7030A0"/>
                </a:solidFill>
              </a:rPr>
              <a:t>Nombre de références </a:t>
            </a:r>
            <a:r>
              <a:rPr lang="fr-FR" altLang="fr-FR" dirty="0" err="1">
                <a:solidFill>
                  <a:srgbClr val="7030A0"/>
                </a:solidFill>
              </a:rPr>
              <a:t>Pubmed</a:t>
            </a:r>
            <a:r>
              <a:rPr lang="fr-FR" altLang="fr-FR" dirty="0">
                <a:solidFill>
                  <a:srgbClr val="7030A0"/>
                </a:solidFill>
              </a:rPr>
              <a:t> : 3 132</a:t>
            </a:r>
          </a:p>
          <a:p>
            <a:r>
              <a:rPr lang="fr-FR" altLang="fr-FR" dirty="0">
                <a:solidFill>
                  <a:srgbClr val="7030A0"/>
                </a:solidFill>
              </a:rPr>
              <a:t>Intégration des données avec un travail collégial de rédacteurs</a:t>
            </a:r>
          </a:p>
          <a:p>
            <a:r>
              <a:rPr lang="fr-FR" altLang="fr-FR" dirty="0">
                <a:solidFill>
                  <a:srgbClr val="7030A0"/>
                </a:solidFill>
              </a:rPr>
              <a:t>Relecture des recommandations par un groupe d’experts relecteurs </a:t>
            </a:r>
          </a:p>
        </p:txBody>
      </p:sp>
      <p:pic>
        <p:nvPicPr>
          <p:cNvPr id="14339" name="Picture 6" descr="E:\Centre Rett\Logo\09 02 16 Logo Centre Rett coul.jpg">
            <a:extLst>
              <a:ext uri="{FF2B5EF4-FFF2-40B4-BE49-F238E27FC236}">
                <a16:creationId xmlns:a16="http://schemas.microsoft.com/office/drawing/2014/main" id="{586E5FAA-C32F-297A-BEAA-1D0A6E40F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87325"/>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2E5C1A5E-9203-4008-826C-2FBDF5937464}"/>
              </a:ext>
            </a:extLst>
          </p:cNvPr>
          <p:cNvSpPr>
            <a:spLocks noChangeArrowheads="1"/>
          </p:cNvSpPr>
          <p:nvPr/>
        </p:nvSpPr>
        <p:spPr bwMode="auto">
          <a:xfrm>
            <a:off x="3000375" y="549276"/>
            <a:ext cx="705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sz="3200" b="1" dirty="0">
                <a:solidFill>
                  <a:srgbClr val="7030A0"/>
                </a:solidFill>
              </a:rPr>
              <a:t>PNDS : Protocole national de soins</a:t>
            </a:r>
            <a:br>
              <a:rPr lang="fr-FR" altLang="fr-FR" sz="3200" b="1" dirty="0">
                <a:solidFill>
                  <a:srgbClr val="7030A0"/>
                </a:solidFill>
              </a:rPr>
            </a:br>
            <a:endParaRPr lang="fr-FR" altLang="fr-FR" sz="3200" b="1" dirty="0">
              <a:solidFill>
                <a:srgbClr val="7030A0"/>
              </a:solidFill>
            </a:endParaRPr>
          </a:p>
        </p:txBody>
      </p:sp>
    </p:spTree>
    <p:extLst>
      <p:ext uri="{BB962C8B-B14F-4D97-AF65-F5344CB8AC3E}">
        <p14:creationId xmlns:p14="http://schemas.microsoft.com/office/powerpoint/2010/main" val="256980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a:extLst>
              <a:ext uri="{FF2B5EF4-FFF2-40B4-BE49-F238E27FC236}">
                <a16:creationId xmlns:a16="http://schemas.microsoft.com/office/drawing/2014/main" id="{6991F0F4-506B-6E67-9FFD-BF0BBDF49CF9}"/>
              </a:ext>
            </a:extLst>
          </p:cNvPr>
          <p:cNvSpPr>
            <a:spLocks noGrp="1"/>
          </p:cNvSpPr>
          <p:nvPr>
            <p:ph idx="1"/>
          </p:nvPr>
        </p:nvSpPr>
        <p:spPr>
          <a:xfrm>
            <a:off x="1919288" y="1773240"/>
            <a:ext cx="8229600" cy="2014990"/>
          </a:xfrm>
        </p:spPr>
        <p:txBody>
          <a:bodyPr>
            <a:normAutofit/>
          </a:bodyPr>
          <a:lstStyle/>
          <a:p>
            <a:pPr marL="0" indent="0" algn="ctr">
              <a:buNone/>
            </a:pPr>
            <a:endParaRPr lang="fr-FR" altLang="fr-FR" sz="2400" b="1" dirty="0">
              <a:solidFill>
                <a:srgbClr val="7030A0"/>
              </a:solidFill>
            </a:endParaRPr>
          </a:p>
          <a:p>
            <a:pPr marL="0" indent="0" algn="ctr">
              <a:buNone/>
            </a:pPr>
            <a:r>
              <a:rPr lang="fr-FR" altLang="fr-FR" b="1" dirty="0">
                <a:solidFill>
                  <a:srgbClr val="7030A0"/>
                </a:solidFill>
              </a:rPr>
              <a:t>A diffuser, à partager </a:t>
            </a:r>
          </a:p>
          <a:p>
            <a:pPr marL="0" indent="0" algn="ctr">
              <a:buNone/>
            </a:pPr>
            <a:r>
              <a:rPr lang="fr-FR" altLang="fr-FR" sz="2400" dirty="0">
                <a:solidFill>
                  <a:srgbClr val="7030A0"/>
                </a:solidFill>
              </a:rPr>
              <a:t>En ligne sur le site de la HAS - Haute Autorité de Santé </a:t>
            </a:r>
            <a:endParaRPr lang="fr-FR" altLang="fr-FR" sz="1600" dirty="0"/>
          </a:p>
          <a:p>
            <a:pPr marL="0" indent="0" algn="ctr">
              <a:buNone/>
            </a:pPr>
            <a:r>
              <a:rPr lang="fr-FR" altLang="fr-FR" sz="1800" dirty="0">
                <a:hlinkClick r:id="rId2"/>
              </a:rPr>
              <a:t>https://www.has-sante.fr/portail/jcms/c_2760855/fr/syndrome-de-rett-et-apparentes</a:t>
            </a:r>
            <a:endParaRPr lang="fr-FR" altLang="fr-FR" sz="1800" dirty="0"/>
          </a:p>
          <a:p>
            <a:pPr marL="0" indent="0">
              <a:buNone/>
            </a:pPr>
            <a:endParaRPr lang="fr-FR" altLang="fr-FR" dirty="0"/>
          </a:p>
        </p:txBody>
      </p:sp>
      <p:pic>
        <p:nvPicPr>
          <p:cNvPr id="14339" name="Picture 6" descr="E:\Centre Rett\Logo\09 02 16 Logo Centre Rett coul.jpg">
            <a:extLst>
              <a:ext uri="{FF2B5EF4-FFF2-40B4-BE49-F238E27FC236}">
                <a16:creationId xmlns:a16="http://schemas.microsoft.com/office/drawing/2014/main" id="{586E5FAA-C32F-297A-BEAA-1D0A6E40F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87325"/>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2E5C1A5E-9203-4008-826C-2FBDF5937464}"/>
              </a:ext>
            </a:extLst>
          </p:cNvPr>
          <p:cNvSpPr>
            <a:spLocks noChangeArrowheads="1"/>
          </p:cNvSpPr>
          <p:nvPr/>
        </p:nvSpPr>
        <p:spPr bwMode="auto">
          <a:xfrm>
            <a:off x="3000375" y="549276"/>
            <a:ext cx="705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sz="3200" b="1">
                <a:solidFill>
                  <a:srgbClr val="7030A0"/>
                </a:solidFill>
              </a:rPr>
              <a:t>PNDS : Protocole national de soins</a:t>
            </a:r>
            <a:br>
              <a:rPr lang="fr-FR" altLang="fr-FR" sz="3200" b="1">
                <a:solidFill>
                  <a:srgbClr val="7030A0"/>
                </a:solidFill>
              </a:rPr>
            </a:br>
            <a:endParaRPr lang="fr-FR" altLang="fr-FR" sz="3200" b="1">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14384024-A15C-C6B8-681A-9CED31A62BBF}"/>
              </a:ext>
            </a:extLst>
          </p:cNvPr>
          <p:cNvSpPr>
            <a:spLocks noGrp="1"/>
          </p:cNvSpPr>
          <p:nvPr>
            <p:ph type="title"/>
          </p:nvPr>
        </p:nvSpPr>
        <p:spPr>
          <a:xfrm>
            <a:off x="2063750" y="187325"/>
            <a:ext cx="8229600" cy="1143000"/>
          </a:xfrm>
        </p:spPr>
        <p:txBody>
          <a:bodyPr/>
          <a:lstStyle/>
          <a:p>
            <a:pPr>
              <a:defRPr/>
            </a:pPr>
            <a:r>
              <a:rPr lang="fr-FR" altLang="fr-FR" sz="3200" b="1" dirty="0">
                <a:solidFill>
                  <a:srgbClr val="7030A0"/>
                </a:solidFill>
                <a:latin typeface="Arial" pitchFamily="34" charset="0"/>
                <a:ea typeface="ＭＳ Ｐゴシック" pitchFamily="34" charset="-128"/>
                <a:cs typeface="+mn-cs"/>
              </a:rPr>
              <a:t>PNDS : Protocole national de soins</a:t>
            </a:r>
            <a:br>
              <a:rPr lang="fr-FR" altLang="fr-FR" sz="3200" b="1" dirty="0">
                <a:solidFill>
                  <a:srgbClr val="7030A0"/>
                </a:solidFill>
                <a:latin typeface="Arial" pitchFamily="34" charset="0"/>
                <a:ea typeface="ＭＳ Ｐゴシック" pitchFamily="34" charset="-128"/>
                <a:cs typeface="+mn-cs"/>
              </a:rPr>
            </a:br>
            <a:endParaRPr lang="fr-FR" altLang="fr-FR" sz="3200" b="1" dirty="0">
              <a:solidFill>
                <a:srgbClr val="7030A0"/>
              </a:solidFill>
              <a:latin typeface="Arial" pitchFamily="34" charset="0"/>
              <a:ea typeface="ＭＳ Ｐゴシック" pitchFamily="34" charset="-128"/>
              <a:cs typeface="+mn-cs"/>
            </a:endParaRPr>
          </a:p>
        </p:txBody>
      </p:sp>
      <p:sp>
        <p:nvSpPr>
          <p:cNvPr id="21506" name="Espace réservé du contenu 2">
            <a:extLst>
              <a:ext uri="{FF2B5EF4-FFF2-40B4-BE49-F238E27FC236}">
                <a16:creationId xmlns:a16="http://schemas.microsoft.com/office/drawing/2014/main" id="{92E6DE30-1BEB-01ED-6A74-375C46C7EB3C}"/>
              </a:ext>
            </a:extLst>
          </p:cNvPr>
          <p:cNvSpPr>
            <a:spLocks noGrp="1"/>
          </p:cNvSpPr>
          <p:nvPr>
            <p:ph idx="1"/>
          </p:nvPr>
        </p:nvSpPr>
        <p:spPr>
          <a:xfrm>
            <a:off x="533400" y="981076"/>
            <a:ext cx="10820399" cy="5732463"/>
          </a:xfrm>
        </p:spPr>
        <p:txBody>
          <a:bodyPr>
            <a:normAutofit fontScale="92500" lnSpcReduction="10000"/>
          </a:bodyPr>
          <a:lstStyle/>
          <a:p>
            <a:pPr>
              <a:defRPr/>
            </a:pPr>
            <a:endParaRPr lang="fr-FR" altLang="fr-FR" sz="1600" dirty="0"/>
          </a:p>
          <a:p>
            <a:pPr marL="0" indent="0" algn="ctr">
              <a:buNone/>
            </a:pPr>
            <a:r>
              <a:rPr lang="fr-FR" altLang="fr-FR" b="1" dirty="0">
                <a:solidFill>
                  <a:srgbClr val="7030A0"/>
                </a:solidFill>
              </a:rPr>
              <a:t>Rôle du médecin traitant </a:t>
            </a:r>
          </a:p>
          <a:p>
            <a:pPr marL="0" indent="0" algn="ctr">
              <a:buNone/>
            </a:pPr>
            <a:endParaRPr lang="fr-FR" altLang="fr-FR" b="1" dirty="0">
              <a:solidFill>
                <a:srgbClr val="7030A0"/>
              </a:solidFill>
            </a:endParaRPr>
          </a:p>
          <a:p>
            <a:pPr>
              <a:lnSpc>
                <a:spcPct val="110000"/>
              </a:lnSpc>
            </a:pPr>
            <a:r>
              <a:rPr lang="fr-FR" altLang="fr-FR" dirty="0">
                <a:solidFill>
                  <a:srgbClr val="7030A0"/>
                </a:solidFill>
              </a:rPr>
              <a:t>Orienter l’enfant vers un service de neurologie pédiatrique ou de génétique pour confirmer le diagnostic.</a:t>
            </a:r>
          </a:p>
          <a:p>
            <a:pPr>
              <a:lnSpc>
                <a:spcPct val="110000"/>
              </a:lnSpc>
            </a:pPr>
            <a:r>
              <a:rPr lang="fr-FR" altLang="fr-FR" dirty="0">
                <a:solidFill>
                  <a:srgbClr val="7030A0"/>
                </a:solidFill>
              </a:rPr>
              <a:t>Veiller à ce que le suivi du patient soit réalisé par une équipe multidisciplinaire connaissant les spécificités du syndrome de Rett selon les recommandations du PNDS.</a:t>
            </a:r>
          </a:p>
          <a:p>
            <a:pPr>
              <a:lnSpc>
                <a:spcPct val="110000"/>
              </a:lnSpc>
            </a:pPr>
            <a:r>
              <a:rPr lang="fr-FR" altLang="fr-FR" dirty="0">
                <a:solidFill>
                  <a:srgbClr val="7030A0"/>
                </a:solidFill>
              </a:rPr>
              <a:t>Assurer la surveillance des complications de la maladie en coordination avec les équipes référentes.</a:t>
            </a:r>
          </a:p>
          <a:p>
            <a:pPr>
              <a:lnSpc>
                <a:spcPct val="110000"/>
              </a:lnSpc>
            </a:pPr>
            <a:r>
              <a:rPr lang="fr-FR" altLang="fr-FR" dirty="0">
                <a:solidFill>
                  <a:srgbClr val="7030A0"/>
                </a:solidFill>
              </a:rPr>
              <a:t>Assurer le suivi habituellement recommandé chez tous les patients (enfants ou adultes) : vérification et mise à jour des vaccinations, dépistages systématiques chez toute patiente (cancers du colon, de l’utérus, du sein …)</a:t>
            </a:r>
          </a:p>
        </p:txBody>
      </p:sp>
      <p:pic>
        <p:nvPicPr>
          <p:cNvPr id="13316" name="Picture 6" descr="E:\Centre Rett\Logo\09 02 16 Logo Centre Rett coul.jpg">
            <a:extLst>
              <a:ext uri="{FF2B5EF4-FFF2-40B4-BE49-F238E27FC236}">
                <a16:creationId xmlns:a16="http://schemas.microsoft.com/office/drawing/2014/main" id="{987C853B-F4B3-9B13-D13E-5A4722F83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461"/>
            <a:ext cx="10080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4570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3048</Words>
  <Application>Microsoft Macintosh PowerPoint</Application>
  <PresentationFormat>Grand écran</PresentationFormat>
  <Paragraphs>413</Paragraphs>
  <Slides>33</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vt:lpstr>
      <vt:lpstr>Calibri</vt:lpstr>
      <vt:lpstr>Calibri Light</vt:lpstr>
      <vt:lpstr>Perpetua</vt:lpstr>
      <vt:lpstr>Tw Cen MT</vt:lpstr>
      <vt:lpstr>Wingdings</vt:lpstr>
      <vt:lpstr>Thème Office</vt:lpstr>
      <vt:lpstr>Présentation PowerPoint</vt:lpstr>
      <vt:lpstr>Présentation PowerPoint</vt:lpstr>
      <vt:lpstr>Présentation PowerPoint</vt:lpstr>
      <vt:lpstr>Apparition des symptômes / comorbidités assez prévisible</vt:lpstr>
      <vt:lpstr>PNDS : Protocole national de soins</vt:lpstr>
      <vt:lpstr>PNDS : Protocole national de soins </vt:lpstr>
      <vt:lpstr>Présentation PowerPoint</vt:lpstr>
      <vt:lpstr>Présentation PowerPoint</vt:lpstr>
      <vt:lpstr>PNDS : Protocole national de soins </vt:lpstr>
      <vt:lpstr>PNDS : Protocole national de soins </vt:lpstr>
      <vt:lpstr>PNDS : Objectifs principaux de la prise en charge </vt:lpstr>
      <vt:lpstr>PNDS : Objectifs principaux de la prise en charge </vt:lpstr>
      <vt:lpstr>PNDS : Objectifs principaux de la prise en charge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Objectifs des centres Rett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8</cp:revision>
  <dcterms:created xsi:type="dcterms:W3CDTF">2023-10-04T14:06:08Z</dcterms:created>
  <dcterms:modified xsi:type="dcterms:W3CDTF">2023-10-06T13:19:26Z</dcterms:modified>
</cp:coreProperties>
</file>