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9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4" r:id="rId12"/>
    <p:sldId id="293" r:id="rId13"/>
    <p:sldId id="295" r:id="rId14"/>
    <p:sldId id="296" r:id="rId15"/>
    <p:sldId id="297" r:id="rId16"/>
    <p:sldId id="298" r:id="rId17"/>
    <p:sldId id="262" r:id="rId18"/>
    <p:sldId id="300" r:id="rId19"/>
    <p:sldId id="263" r:id="rId20"/>
    <p:sldId id="301" r:id="rId21"/>
    <p:sldId id="264" r:id="rId22"/>
    <p:sldId id="302" r:id="rId23"/>
    <p:sldId id="303" r:id="rId24"/>
    <p:sldId id="304" r:id="rId25"/>
    <p:sldId id="305" r:id="rId26"/>
    <p:sldId id="27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18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33E466-24EA-4BCE-94D2-53B761C23BC7}" v="58" dt="2022-11-13T08:00:28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>
        <p:scale>
          <a:sx n="66" d="100"/>
          <a:sy n="66" d="100"/>
        </p:scale>
        <p:origin x="6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rey Granado" userId="f3892c46-3407-4a0b-88d7-18a201980468" providerId="ADAL" clId="{A833E466-24EA-4BCE-94D2-53B761C23BC7}"/>
    <pc:docChg chg="addSld delSld modSld">
      <pc:chgData name="Audrey Granado" userId="f3892c46-3407-4a0b-88d7-18a201980468" providerId="ADAL" clId="{A833E466-24EA-4BCE-94D2-53B761C23BC7}" dt="2022-11-13T08:05:24.780" v="59" actId="47"/>
      <pc:docMkLst>
        <pc:docMk/>
      </pc:docMkLst>
      <pc:sldChg chg="modAnim">
        <pc:chgData name="Audrey Granado" userId="f3892c46-3407-4a0b-88d7-18a201980468" providerId="ADAL" clId="{A833E466-24EA-4BCE-94D2-53B761C23BC7}" dt="2022-11-13T07:59:54.338" v="38"/>
        <pc:sldMkLst>
          <pc:docMk/>
          <pc:sldMk cId="3710845982" sldId="285"/>
        </pc:sldMkLst>
      </pc:sldChg>
      <pc:sldChg chg="modAnim">
        <pc:chgData name="Audrey Granado" userId="f3892c46-3407-4a0b-88d7-18a201980468" providerId="ADAL" clId="{A833E466-24EA-4BCE-94D2-53B761C23BC7}" dt="2022-11-13T07:59:58.913" v="40"/>
        <pc:sldMkLst>
          <pc:docMk/>
          <pc:sldMk cId="2517051722" sldId="286"/>
        </pc:sldMkLst>
      </pc:sldChg>
      <pc:sldChg chg="modAnim">
        <pc:chgData name="Audrey Granado" userId="f3892c46-3407-4a0b-88d7-18a201980468" providerId="ADAL" clId="{A833E466-24EA-4BCE-94D2-53B761C23BC7}" dt="2022-11-13T08:00:03.319" v="42"/>
        <pc:sldMkLst>
          <pc:docMk/>
          <pc:sldMk cId="3666095025" sldId="287"/>
        </pc:sldMkLst>
      </pc:sldChg>
      <pc:sldChg chg="modAnim">
        <pc:chgData name="Audrey Granado" userId="f3892c46-3407-4a0b-88d7-18a201980468" providerId="ADAL" clId="{A833E466-24EA-4BCE-94D2-53B761C23BC7}" dt="2022-11-13T08:00:10.157" v="46"/>
        <pc:sldMkLst>
          <pc:docMk/>
          <pc:sldMk cId="1605095893" sldId="289"/>
        </pc:sldMkLst>
      </pc:sldChg>
      <pc:sldChg chg="modAnim">
        <pc:chgData name="Audrey Granado" userId="f3892c46-3407-4a0b-88d7-18a201980468" providerId="ADAL" clId="{A833E466-24EA-4BCE-94D2-53B761C23BC7}" dt="2022-11-13T08:00:15.319" v="49"/>
        <pc:sldMkLst>
          <pc:docMk/>
          <pc:sldMk cId="1960146959" sldId="290"/>
        </pc:sldMkLst>
      </pc:sldChg>
      <pc:sldChg chg="modAnim">
        <pc:chgData name="Audrey Granado" userId="f3892c46-3407-4a0b-88d7-18a201980468" providerId="ADAL" clId="{A833E466-24EA-4BCE-94D2-53B761C23BC7}" dt="2022-11-13T08:00:19.151" v="51"/>
        <pc:sldMkLst>
          <pc:docMk/>
          <pc:sldMk cId="385462326" sldId="291"/>
        </pc:sldMkLst>
      </pc:sldChg>
      <pc:sldChg chg="modAnim">
        <pc:chgData name="Audrey Granado" userId="f3892c46-3407-4a0b-88d7-18a201980468" providerId="ADAL" clId="{A833E466-24EA-4BCE-94D2-53B761C23BC7}" dt="2022-11-13T08:00:22.074" v="53"/>
        <pc:sldMkLst>
          <pc:docMk/>
          <pc:sldMk cId="1236516333" sldId="292"/>
        </pc:sldMkLst>
      </pc:sldChg>
      <pc:sldChg chg="modAnim">
        <pc:chgData name="Audrey Granado" userId="f3892c46-3407-4a0b-88d7-18a201980468" providerId="ADAL" clId="{A833E466-24EA-4BCE-94D2-53B761C23BC7}" dt="2022-11-13T08:00:28.983" v="57"/>
        <pc:sldMkLst>
          <pc:docMk/>
          <pc:sldMk cId="1802733187" sldId="293"/>
        </pc:sldMkLst>
      </pc:sldChg>
      <pc:sldChg chg="modAnim">
        <pc:chgData name="Audrey Granado" userId="f3892c46-3407-4a0b-88d7-18a201980468" providerId="ADAL" clId="{A833E466-24EA-4BCE-94D2-53B761C23BC7}" dt="2022-11-13T08:00:25.272" v="55"/>
        <pc:sldMkLst>
          <pc:docMk/>
          <pc:sldMk cId="3278962722" sldId="294"/>
        </pc:sldMkLst>
      </pc:sldChg>
      <pc:sldChg chg="modAnim">
        <pc:chgData name="Audrey Granado" userId="f3892c46-3407-4a0b-88d7-18a201980468" providerId="ADAL" clId="{A833E466-24EA-4BCE-94D2-53B761C23BC7}" dt="2022-11-13T07:57:58.029" v="0"/>
        <pc:sldMkLst>
          <pc:docMk/>
          <pc:sldMk cId="882851223" sldId="295"/>
        </pc:sldMkLst>
      </pc:sldChg>
      <pc:sldChg chg="modAnim">
        <pc:chgData name="Audrey Granado" userId="f3892c46-3407-4a0b-88d7-18a201980468" providerId="ADAL" clId="{A833E466-24EA-4BCE-94D2-53B761C23BC7}" dt="2022-11-13T07:58:09.928" v="2"/>
        <pc:sldMkLst>
          <pc:docMk/>
          <pc:sldMk cId="1515615822" sldId="296"/>
        </pc:sldMkLst>
      </pc:sldChg>
      <pc:sldChg chg="modAnim">
        <pc:chgData name="Audrey Granado" userId="f3892c46-3407-4a0b-88d7-18a201980468" providerId="ADAL" clId="{A833E466-24EA-4BCE-94D2-53B761C23BC7}" dt="2022-11-13T07:58:26.272" v="5"/>
        <pc:sldMkLst>
          <pc:docMk/>
          <pc:sldMk cId="77391195" sldId="298"/>
        </pc:sldMkLst>
      </pc:sldChg>
      <pc:sldChg chg="modAnim">
        <pc:chgData name="Audrey Granado" userId="f3892c46-3407-4a0b-88d7-18a201980468" providerId="ADAL" clId="{A833E466-24EA-4BCE-94D2-53B761C23BC7}" dt="2022-11-13T07:59:05.742" v="19"/>
        <pc:sldMkLst>
          <pc:docMk/>
          <pc:sldMk cId="3500188944" sldId="301"/>
        </pc:sldMkLst>
      </pc:sldChg>
      <pc:sldChg chg="modAnim">
        <pc:chgData name="Audrey Granado" userId="f3892c46-3407-4a0b-88d7-18a201980468" providerId="ADAL" clId="{A833E466-24EA-4BCE-94D2-53B761C23BC7}" dt="2022-11-13T07:59:16.345" v="22"/>
        <pc:sldMkLst>
          <pc:docMk/>
          <pc:sldMk cId="3716769220" sldId="302"/>
        </pc:sldMkLst>
      </pc:sldChg>
      <pc:sldChg chg="modAnim">
        <pc:chgData name="Audrey Granado" userId="f3892c46-3407-4a0b-88d7-18a201980468" providerId="ADAL" clId="{A833E466-24EA-4BCE-94D2-53B761C23BC7}" dt="2022-11-13T07:59:28.225" v="37"/>
        <pc:sldMkLst>
          <pc:docMk/>
          <pc:sldMk cId="795937437" sldId="303"/>
        </pc:sldMkLst>
      </pc:sldChg>
      <pc:sldChg chg="new del">
        <pc:chgData name="Audrey Granado" userId="f3892c46-3407-4a0b-88d7-18a201980468" providerId="ADAL" clId="{A833E466-24EA-4BCE-94D2-53B761C23BC7}" dt="2022-11-13T08:05:24.780" v="59" actId="47"/>
        <pc:sldMkLst>
          <pc:docMk/>
          <pc:sldMk cId="1428728133" sldId="30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75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7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984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464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8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41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27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281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379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636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13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52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642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375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616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82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28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9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4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46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8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94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35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9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ssier-mdph.fr/projet-de-vie-mdph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18915" y="2251495"/>
            <a:ext cx="6815669" cy="664234"/>
          </a:xfrm>
        </p:spPr>
        <p:txBody>
          <a:bodyPr/>
          <a:lstStyle/>
          <a:p>
            <a:r>
              <a:rPr lang="fr-FR" sz="4400" dirty="0">
                <a:latin typeface="Gadugi" panose="020B0502040204020203" pitchFamily="34" charset="0"/>
                <a:ea typeface="Gadugi" panose="020B0502040204020203" pitchFamily="34" charset="0"/>
              </a:rPr>
              <a:t>Le dossier MDPH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2676018" y="3252159"/>
            <a:ext cx="7101461" cy="109555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dirty="0">
                <a:latin typeface="Gadugi" panose="020B0502040204020203" pitchFamily="34" charset="0"/>
                <a:ea typeface="Gadugi" panose="020B0502040204020203" pitchFamily="34" charset="0"/>
              </a:rPr>
              <a:t>Bien plus qu’un dossier administratif!!!</a:t>
            </a:r>
          </a:p>
        </p:txBody>
      </p:sp>
    </p:spTree>
    <p:extLst>
      <p:ext uri="{BB962C8B-B14F-4D97-AF65-F5344CB8AC3E}">
        <p14:creationId xmlns:p14="http://schemas.microsoft.com/office/powerpoint/2010/main" val="324949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à coins arrondis 32"/>
          <p:cNvSpPr/>
          <p:nvPr/>
        </p:nvSpPr>
        <p:spPr>
          <a:xfrm>
            <a:off x="764890" y="2060393"/>
            <a:ext cx="2188045" cy="1915539"/>
          </a:xfrm>
          <a:prstGeom prst="roundRect">
            <a:avLst/>
          </a:prstGeom>
          <a:noFill/>
          <a:ln w="38100"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76217" y="2327812"/>
            <a:ext cx="2176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Permettre aux aidants d’apporter des informations complémentaires les concernant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762" y="529801"/>
            <a:ext cx="4123427" cy="585476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527477"/>
            <a:ext cx="4115590" cy="582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16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chemin horizontal 14"/>
          <p:cNvSpPr/>
          <p:nvPr/>
        </p:nvSpPr>
        <p:spPr>
          <a:xfrm>
            <a:off x="1024629" y="473040"/>
            <a:ext cx="4713978" cy="948906"/>
          </a:xfrm>
          <a:prstGeom prst="horizontalScroll">
            <a:avLst/>
          </a:prstGeom>
          <a:noFill/>
          <a:ln>
            <a:solidFill>
              <a:srgbClr val="96D18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378116" y="655105"/>
            <a:ext cx="436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Gadugi" panose="020B0502040204020203" pitchFamily="34" charset="0"/>
                <a:ea typeface="Gadugi" panose="020B0502040204020203" pitchFamily="34" charset="0"/>
              </a:rPr>
              <a:t>Le certificat médical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1248866" y="1966823"/>
            <a:ext cx="3607806" cy="2527539"/>
          </a:xfrm>
          <a:prstGeom prst="roundRect">
            <a:avLst/>
          </a:prstGeom>
          <a:noFill/>
          <a:ln w="38100"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370538" y="2124925"/>
            <a:ext cx="33644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Il comporte 8 pages et 7 sections:</a:t>
            </a:r>
          </a:p>
          <a:p>
            <a:pPr algn="just"/>
            <a:endParaRPr lang="fr-FR" sz="1600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  <a:p>
            <a:pPr algn="just"/>
            <a:endParaRPr lang="fr-FR" sz="1600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Pathologie motivant la demande et autres pathologies éventuelles</a:t>
            </a:r>
          </a:p>
          <a:p>
            <a:pPr marL="285750" indent="-285750" algn="just">
              <a:buFontTx/>
              <a:buChar char="-"/>
            </a:pPr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Histoire de la pathologie </a:t>
            </a:r>
          </a:p>
          <a:p>
            <a:pPr marL="285750" indent="-285750" algn="just">
              <a:buFontTx/>
              <a:buChar char="-"/>
            </a:pPr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Description clinique actuelle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205" y="507068"/>
            <a:ext cx="4145758" cy="585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62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à coins arrondis 32"/>
          <p:cNvSpPr/>
          <p:nvPr/>
        </p:nvSpPr>
        <p:spPr>
          <a:xfrm>
            <a:off x="571445" y="1708872"/>
            <a:ext cx="2855344" cy="1898006"/>
          </a:xfrm>
          <a:prstGeom prst="roundRect">
            <a:avLst/>
          </a:prstGeom>
          <a:noFill/>
          <a:ln w="38100"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83508" y="1790996"/>
            <a:ext cx="26312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Il comporte 8 pages et 7 sections:</a:t>
            </a:r>
          </a:p>
          <a:p>
            <a:pPr algn="just"/>
            <a:endParaRPr lang="fr-FR" sz="1600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Déficience sensorielles auditives et visuelles</a:t>
            </a:r>
          </a:p>
          <a:p>
            <a:pPr marL="285750" indent="-285750" algn="just">
              <a:buFontTx/>
              <a:buChar char="-"/>
            </a:pPr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Traitement et prise en charges thérapeutiques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01" y="629933"/>
            <a:ext cx="3929764" cy="55945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451" y="629933"/>
            <a:ext cx="3991341" cy="567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33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à coins arrondis 32"/>
          <p:cNvSpPr/>
          <p:nvPr/>
        </p:nvSpPr>
        <p:spPr>
          <a:xfrm>
            <a:off x="1837285" y="608697"/>
            <a:ext cx="7505123" cy="469606"/>
          </a:xfrm>
          <a:prstGeom prst="roundRect">
            <a:avLst/>
          </a:prstGeom>
          <a:noFill/>
          <a:ln w="38100"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50" y="1157362"/>
            <a:ext cx="5315632" cy="484849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837285" y="608696"/>
            <a:ext cx="7953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Gadugi" panose="020B0502040204020203" pitchFamily="34" charset="0"/>
                <a:ea typeface="Gadugi" panose="020B0502040204020203" pitchFamily="34" charset="0"/>
              </a:rPr>
              <a:t>Le certificat médical est consulté pour évaluer les besoins de la personne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067" y="1115473"/>
            <a:ext cx="4941280" cy="169136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066" y="2848725"/>
            <a:ext cx="4906774" cy="160758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762" y="4456309"/>
            <a:ext cx="4340776" cy="185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51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chemin horizontal 14"/>
          <p:cNvSpPr/>
          <p:nvPr/>
        </p:nvSpPr>
        <p:spPr>
          <a:xfrm>
            <a:off x="1024629" y="473040"/>
            <a:ext cx="4713978" cy="948906"/>
          </a:xfrm>
          <a:prstGeom prst="horizontalScroll">
            <a:avLst/>
          </a:prstGeom>
          <a:noFill/>
          <a:ln>
            <a:solidFill>
              <a:srgbClr val="96D18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378116" y="655105"/>
            <a:ext cx="436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Gadugi" panose="020B0502040204020203" pitchFamily="34" charset="0"/>
                <a:ea typeface="Gadugi" panose="020B0502040204020203" pitchFamily="34" charset="0"/>
              </a:rPr>
              <a:t>Le projet de vie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1248866" y="1966823"/>
            <a:ext cx="3607806" cy="3329796"/>
          </a:xfrm>
          <a:prstGeom prst="roundRect">
            <a:avLst/>
          </a:prstGeom>
          <a:noFill/>
          <a:ln w="38100"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370538" y="2108227"/>
            <a:ext cx="3364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Il apparait dans la partie « Vie quotidienne » du dossier </a:t>
            </a:r>
          </a:p>
          <a:p>
            <a:pPr algn="just"/>
            <a:endParaRPr lang="fr-FR" sz="1600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  <a:p>
            <a:pPr algn="just"/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Mais vous pouvez le présenter comme vous le souhaitez. Il n’y a pas de forme imposée</a:t>
            </a:r>
          </a:p>
          <a:p>
            <a:pPr algn="just"/>
            <a:endParaRPr lang="fr-FR" sz="1600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  <a:p>
            <a:pPr algn="just"/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C’est un document TRES important!! </a:t>
            </a:r>
          </a:p>
          <a:p>
            <a:pPr algn="just"/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C’est LE document qui va permettre à la MDPH de comprendre votre quotidien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835" y="473040"/>
            <a:ext cx="4120346" cy="585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15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599" y="1085514"/>
            <a:ext cx="7221292" cy="49563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6469" y="546906"/>
            <a:ext cx="3675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Il faut faire apparaitre tout votre quotidien: journée type, temps passé en plus lié au handicap, activités, accompagnement…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03833" y="793127"/>
            <a:ext cx="3364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Exprimer ses besoins, ses souhaits, ses besoins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86927" y="5457049"/>
            <a:ext cx="47876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Définir des projets concrets pour les 2 ou 3 années à venir: il n’y a pas besoin de repartir du début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341901" y="3563669"/>
            <a:ext cx="3364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Décrire l’environnement: ce qui est facilitateur et ce qui est obstacle</a:t>
            </a:r>
          </a:p>
        </p:txBody>
      </p:sp>
    </p:spTree>
    <p:extLst>
      <p:ext uri="{BB962C8B-B14F-4D97-AF65-F5344CB8AC3E}">
        <p14:creationId xmlns:p14="http://schemas.microsoft.com/office/powerpoint/2010/main" val="118492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74459" y="1500997"/>
            <a:ext cx="4981952" cy="355408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97928" y="1365227"/>
            <a:ext cx="35016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Il s’agit bien de DECRIRE pour recevoir l’aide appropriée</a:t>
            </a:r>
          </a:p>
          <a:p>
            <a:pPr algn="ctr"/>
            <a:endParaRPr lang="fr-FR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  <a:p>
            <a:pPr algn="ctr"/>
            <a:r>
              <a:rPr lang="fr-FR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La MDPH ne peut pas connaitre votre quotidien, il vous appartient de le décrire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597928" y="1061049"/>
            <a:ext cx="3607806" cy="2320506"/>
          </a:xfrm>
          <a:prstGeom prst="roundRect">
            <a:avLst/>
          </a:prstGeom>
          <a:noFill/>
          <a:ln w="38100"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7137" y="4830807"/>
            <a:ext cx="21566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Aide à la rédaction projet de vie: vidéo:</a:t>
            </a:r>
          </a:p>
          <a:p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  <a:hlinkClick r:id="rId3"/>
              </a:rPr>
              <a:t>https://dossier-mdph.fr/projet-de-vie-mdph/</a:t>
            </a:r>
            <a:endParaRPr lang="fr-FR" sz="1400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1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5383046" y="3101847"/>
            <a:ext cx="17440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Le GEVASCO et tout autres documents liés à la scolarité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2038529" y="1739311"/>
            <a:ext cx="8811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TOUT CE QUI PEUT APPORTER DES INFORMATIONS/COMPREHENSIONS SUPPLEMENTAIRES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52390" y="3173458"/>
            <a:ext cx="2159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Les factures, devis ou tout documents attestant le besoin d’une prise en charge, frais kilométriques</a:t>
            </a:r>
          </a:p>
        </p:txBody>
      </p:sp>
      <p:sp>
        <p:nvSpPr>
          <p:cNvPr id="15" name="Parchemin horizontal 14"/>
          <p:cNvSpPr/>
          <p:nvPr/>
        </p:nvSpPr>
        <p:spPr>
          <a:xfrm>
            <a:off x="4371240" y="492365"/>
            <a:ext cx="3003429" cy="948906"/>
          </a:xfrm>
          <a:prstGeom prst="horizontalScroll">
            <a:avLst/>
          </a:prstGeom>
          <a:noFill/>
          <a:ln>
            <a:solidFill>
              <a:srgbClr val="96D18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563375" y="698354"/>
            <a:ext cx="292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Gadugi" panose="020B0502040204020203" pitchFamily="34" charset="0"/>
                <a:ea typeface="Gadugi" panose="020B0502040204020203" pitchFamily="34" charset="0"/>
              </a:rPr>
              <a:t>Les autres pièces…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127066" y="4976792"/>
            <a:ext cx="170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Compte rendus médicaux, de libéraux, de structures</a:t>
            </a:r>
          </a:p>
        </p:txBody>
      </p:sp>
      <p:sp>
        <p:nvSpPr>
          <p:cNvPr id="23" name="Flèche droite 22"/>
          <p:cNvSpPr/>
          <p:nvPr/>
        </p:nvSpPr>
        <p:spPr>
          <a:xfrm rot="5400000">
            <a:off x="1584332" y="2779310"/>
            <a:ext cx="490791" cy="154283"/>
          </a:xfrm>
          <a:prstGeom prst="rightArrow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92962" y="3171328"/>
            <a:ext cx="2119249" cy="1325569"/>
          </a:xfrm>
          <a:prstGeom prst="rect">
            <a:avLst/>
          </a:prstGeom>
          <a:noFill/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 rot="5400000">
            <a:off x="6872210" y="3665893"/>
            <a:ext cx="2240053" cy="198678"/>
          </a:xfrm>
          <a:prstGeom prst="rightArrow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010797" y="4976791"/>
            <a:ext cx="1822653" cy="1077219"/>
          </a:xfrm>
          <a:prstGeom prst="rect">
            <a:avLst/>
          </a:prstGeom>
          <a:noFill/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avec flèche vers le bas 20"/>
          <p:cNvSpPr/>
          <p:nvPr/>
        </p:nvSpPr>
        <p:spPr>
          <a:xfrm>
            <a:off x="700081" y="2369648"/>
            <a:ext cx="10653621" cy="608796"/>
          </a:xfrm>
          <a:prstGeom prst="downArrowCallout">
            <a:avLst>
              <a:gd name="adj1" fmla="val 25000"/>
              <a:gd name="adj2" fmla="val 25000"/>
              <a:gd name="adj3" fmla="val 54756"/>
              <a:gd name="adj4" fmla="val 64977"/>
            </a:avLst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 rot="5400000">
            <a:off x="3546792" y="2970953"/>
            <a:ext cx="816117" cy="164621"/>
          </a:xfrm>
          <a:prstGeom prst="rightArrow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3037851" y="3630676"/>
            <a:ext cx="2159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Contrat de travail, attestations s’il y a réduction du temps de travail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80995" y="3590774"/>
            <a:ext cx="2119249" cy="1099308"/>
          </a:xfrm>
          <a:prstGeom prst="rect">
            <a:avLst/>
          </a:prstGeom>
          <a:noFill/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248903" y="3069977"/>
            <a:ext cx="1954269" cy="1099308"/>
          </a:xfrm>
          <a:prstGeom prst="rect">
            <a:avLst/>
          </a:prstGeom>
          <a:noFill/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droite 33"/>
          <p:cNvSpPr/>
          <p:nvPr/>
        </p:nvSpPr>
        <p:spPr>
          <a:xfrm rot="5400000">
            <a:off x="9496542" y="2927278"/>
            <a:ext cx="816117" cy="164621"/>
          </a:xfrm>
          <a:prstGeom prst="rightArrow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9144004" y="3461322"/>
            <a:ext cx="170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Recueils d’éléments observés dans différentes situations de vie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085869" y="3472168"/>
            <a:ext cx="1822653" cy="1312593"/>
          </a:xfrm>
          <a:prstGeom prst="rect">
            <a:avLst/>
          </a:prstGeom>
          <a:noFill/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034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BEC9E5-B649-4A62-A1DD-9446A976F454}"/>
              </a:ext>
            </a:extLst>
          </p:cNvPr>
          <p:cNvSpPr/>
          <p:nvPr/>
        </p:nvSpPr>
        <p:spPr>
          <a:xfrm>
            <a:off x="1781624" y="659450"/>
            <a:ext cx="8863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spc="3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Pour résumer: les documents nécessaires</a:t>
            </a:r>
            <a:endParaRPr lang="fr-FR" sz="1400" spc="300" dirty="0">
              <a:solidFill>
                <a:schemeClr val="accent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312">
            <a:extLst>
              <a:ext uri="{FF2B5EF4-FFF2-40B4-BE49-F238E27FC236}">
                <a16:creationId xmlns:a16="http://schemas.microsoft.com/office/drawing/2014/main" id="{A91C51B2-F9E6-4E51-A74B-F1EC7FAB2F37}"/>
              </a:ext>
            </a:extLst>
          </p:cNvPr>
          <p:cNvSpPr/>
          <p:nvPr/>
        </p:nvSpPr>
        <p:spPr>
          <a:xfrm rot="11509013">
            <a:off x="705621" y="1750527"/>
            <a:ext cx="926616" cy="867149"/>
          </a:xfrm>
          <a:custGeom>
            <a:avLst/>
            <a:gdLst/>
            <a:ahLst/>
            <a:cxnLst/>
            <a:rect l="l" t="t" r="r" b="b"/>
            <a:pathLst>
              <a:path w="504825" h="450736">
                <a:moveTo>
                  <a:pt x="162265" y="0"/>
                </a:moveTo>
                <a:cubicBezTo>
                  <a:pt x="167147" y="0"/>
                  <a:pt x="171373" y="1784"/>
                  <a:pt x="174942" y="5352"/>
                </a:cubicBezTo>
                <a:cubicBezTo>
                  <a:pt x="178511" y="8920"/>
                  <a:pt x="180295" y="13146"/>
                  <a:pt x="180295" y="18029"/>
                </a:cubicBezTo>
                <a:lnTo>
                  <a:pt x="180295" y="90147"/>
                </a:lnTo>
                <a:lnTo>
                  <a:pt x="243397" y="90147"/>
                </a:lnTo>
                <a:cubicBezTo>
                  <a:pt x="377303" y="90147"/>
                  <a:pt x="459469" y="127990"/>
                  <a:pt x="489894" y="203676"/>
                </a:cubicBezTo>
                <a:cubicBezTo>
                  <a:pt x="499848" y="228842"/>
                  <a:pt x="504825" y="260112"/>
                  <a:pt x="504825" y="297486"/>
                </a:cubicBezTo>
                <a:cubicBezTo>
                  <a:pt x="504825" y="328662"/>
                  <a:pt x="492899" y="371012"/>
                  <a:pt x="469048" y="424537"/>
                </a:cubicBezTo>
                <a:cubicBezTo>
                  <a:pt x="468485" y="425852"/>
                  <a:pt x="467499" y="428105"/>
                  <a:pt x="466090" y="431298"/>
                </a:cubicBezTo>
                <a:cubicBezTo>
                  <a:pt x="464681" y="434491"/>
                  <a:pt x="463413" y="437308"/>
                  <a:pt x="462287" y="439749"/>
                </a:cubicBezTo>
                <a:cubicBezTo>
                  <a:pt x="461160" y="442191"/>
                  <a:pt x="459939" y="444257"/>
                  <a:pt x="458625" y="445947"/>
                </a:cubicBezTo>
                <a:cubicBezTo>
                  <a:pt x="456371" y="449140"/>
                  <a:pt x="453741" y="450736"/>
                  <a:pt x="450737" y="450736"/>
                </a:cubicBezTo>
                <a:cubicBezTo>
                  <a:pt x="447920" y="450736"/>
                  <a:pt x="445713" y="449797"/>
                  <a:pt x="444116" y="447919"/>
                </a:cubicBezTo>
                <a:cubicBezTo>
                  <a:pt x="442520" y="446041"/>
                  <a:pt x="441722" y="443693"/>
                  <a:pt x="441722" y="440876"/>
                </a:cubicBezTo>
                <a:cubicBezTo>
                  <a:pt x="441722" y="439186"/>
                  <a:pt x="441957" y="436697"/>
                  <a:pt x="442426" y="433411"/>
                </a:cubicBezTo>
                <a:cubicBezTo>
                  <a:pt x="442895" y="430124"/>
                  <a:pt x="443130" y="427918"/>
                  <a:pt x="443130" y="426791"/>
                </a:cubicBezTo>
                <a:cubicBezTo>
                  <a:pt x="444069" y="414020"/>
                  <a:pt x="444539" y="402470"/>
                  <a:pt x="444539" y="392141"/>
                </a:cubicBezTo>
                <a:cubicBezTo>
                  <a:pt x="444539" y="373172"/>
                  <a:pt x="442895" y="356175"/>
                  <a:pt x="439609" y="341151"/>
                </a:cubicBezTo>
                <a:cubicBezTo>
                  <a:pt x="436322" y="326126"/>
                  <a:pt x="431768" y="313121"/>
                  <a:pt x="425946" y="302134"/>
                </a:cubicBezTo>
                <a:cubicBezTo>
                  <a:pt x="420124" y="291147"/>
                  <a:pt x="412612" y="281663"/>
                  <a:pt x="403409" y="273681"/>
                </a:cubicBezTo>
                <a:cubicBezTo>
                  <a:pt x="394207" y="265699"/>
                  <a:pt x="384300" y="259173"/>
                  <a:pt x="373689" y="254102"/>
                </a:cubicBezTo>
                <a:cubicBezTo>
                  <a:pt x="363077" y="249031"/>
                  <a:pt x="350589" y="245040"/>
                  <a:pt x="336221" y="242130"/>
                </a:cubicBezTo>
                <a:cubicBezTo>
                  <a:pt x="321854" y="239218"/>
                  <a:pt x="307393" y="237200"/>
                  <a:pt x="292837" y="236073"/>
                </a:cubicBezTo>
                <a:cubicBezTo>
                  <a:pt x="278283" y="234946"/>
                  <a:pt x="261803" y="234383"/>
                  <a:pt x="243397" y="234383"/>
                </a:cubicBezTo>
                <a:lnTo>
                  <a:pt x="180295" y="234383"/>
                </a:lnTo>
                <a:lnTo>
                  <a:pt x="180295" y="306500"/>
                </a:lnTo>
                <a:cubicBezTo>
                  <a:pt x="180295" y="311384"/>
                  <a:pt x="178511" y="315609"/>
                  <a:pt x="174942" y="319177"/>
                </a:cubicBezTo>
                <a:cubicBezTo>
                  <a:pt x="171373" y="322746"/>
                  <a:pt x="167147" y="324530"/>
                  <a:pt x="162265" y="324530"/>
                </a:cubicBezTo>
                <a:cubicBezTo>
                  <a:pt x="157382" y="324530"/>
                  <a:pt x="153156" y="322746"/>
                  <a:pt x="149589" y="319177"/>
                </a:cubicBezTo>
                <a:lnTo>
                  <a:pt x="5353" y="174942"/>
                </a:lnTo>
                <a:cubicBezTo>
                  <a:pt x="1784" y="171373"/>
                  <a:pt x="0" y="167148"/>
                  <a:pt x="0" y="162265"/>
                </a:cubicBezTo>
                <a:cubicBezTo>
                  <a:pt x="0" y="157382"/>
                  <a:pt x="1784" y="153156"/>
                  <a:pt x="5353" y="149588"/>
                </a:cubicBezTo>
                <a:lnTo>
                  <a:pt x="149589" y="5352"/>
                </a:lnTo>
                <a:cubicBezTo>
                  <a:pt x="153156" y="1784"/>
                  <a:pt x="157382" y="0"/>
                  <a:pt x="162265" y="0"/>
                </a:cubicBezTo>
                <a:close/>
              </a:path>
            </a:pathLst>
          </a:cu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11542" y="3722668"/>
            <a:ext cx="7726087" cy="2462213"/>
          </a:xfrm>
          <a:prstGeom prst="rect">
            <a:avLst/>
          </a:prstGeom>
          <a:noFill/>
          <a:ln w="38100">
            <a:solidFill>
              <a:srgbClr val="96D18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LES DOCUMENTS SPECIFIQUES selon les demandes</a:t>
            </a:r>
          </a:p>
          <a:p>
            <a:pPr algn="ctr"/>
            <a:endParaRPr lang="fr-FR" sz="1400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Les factures, devis ou tout documents attestant le besoin d’une prise en charge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Contrat de travail, attestations s’il y a réduction du temps de travail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Le GEVA-SCO Visé par l’ERSEH (+ les fiches spécifiques si demandes DISPEH),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Le Recueil d’Eléments d’Evaluation Médico-Sociale (REEMS) du service ou établissement médico-social (s’il s’agit d’un renouvellement).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Recueil d’éléments observés dans différentes situations de la vie,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  <a:p>
            <a:pPr algn="just"/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Et tout document nécessaire à la compréhension de la situation </a:t>
            </a:r>
          </a:p>
          <a:p>
            <a:pPr algn="just"/>
            <a:endParaRPr lang="fr-FR" sz="1400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7" name="Freeform 312">
            <a:extLst>
              <a:ext uri="{FF2B5EF4-FFF2-40B4-BE49-F238E27FC236}">
                <a16:creationId xmlns:a16="http://schemas.microsoft.com/office/drawing/2014/main" id="{A91C51B2-F9E6-4E51-A74B-F1EC7FAB2F37}"/>
              </a:ext>
            </a:extLst>
          </p:cNvPr>
          <p:cNvSpPr/>
          <p:nvPr/>
        </p:nvSpPr>
        <p:spPr>
          <a:xfrm rot="11035717">
            <a:off x="826390" y="4111292"/>
            <a:ext cx="926616" cy="867149"/>
          </a:xfrm>
          <a:custGeom>
            <a:avLst/>
            <a:gdLst/>
            <a:ahLst/>
            <a:cxnLst/>
            <a:rect l="l" t="t" r="r" b="b"/>
            <a:pathLst>
              <a:path w="504825" h="450736">
                <a:moveTo>
                  <a:pt x="162265" y="0"/>
                </a:moveTo>
                <a:cubicBezTo>
                  <a:pt x="167147" y="0"/>
                  <a:pt x="171373" y="1784"/>
                  <a:pt x="174942" y="5352"/>
                </a:cubicBezTo>
                <a:cubicBezTo>
                  <a:pt x="178511" y="8920"/>
                  <a:pt x="180295" y="13146"/>
                  <a:pt x="180295" y="18029"/>
                </a:cubicBezTo>
                <a:lnTo>
                  <a:pt x="180295" y="90147"/>
                </a:lnTo>
                <a:lnTo>
                  <a:pt x="243397" y="90147"/>
                </a:lnTo>
                <a:cubicBezTo>
                  <a:pt x="377303" y="90147"/>
                  <a:pt x="459469" y="127990"/>
                  <a:pt x="489894" y="203676"/>
                </a:cubicBezTo>
                <a:cubicBezTo>
                  <a:pt x="499848" y="228842"/>
                  <a:pt x="504825" y="260112"/>
                  <a:pt x="504825" y="297486"/>
                </a:cubicBezTo>
                <a:cubicBezTo>
                  <a:pt x="504825" y="328662"/>
                  <a:pt x="492899" y="371012"/>
                  <a:pt x="469048" y="424537"/>
                </a:cubicBezTo>
                <a:cubicBezTo>
                  <a:pt x="468485" y="425852"/>
                  <a:pt x="467499" y="428105"/>
                  <a:pt x="466090" y="431298"/>
                </a:cubicBezTo>
                <a:cubicBezTo>
                  <a:pt x="464681" y="434491"/>
                  <a:pt x="463413" y="437308"/>
                  <a:pt x="462287" y="439749"/>
                </a:cubicBezTo>
                <a:cubicBezTo>
                  <a:pt x="461160" y="442191"/>
                  <a:pt x="459939" y="444257"/>
                  <a:pt x="458625" y="445947"/>
                </a:cubicBezTo>
                <a:cubicBezTo>
                  <a:pt x="456371" y="449140"/>
                  <a:pt x="453741" y="450736"/>
                  <a:pt x="450737" y="450736"/>
                </a:cubicBezTo>
                <a:cubicBezTo>
                  <a:pt x="447920" y="450736"/>
                  <a:pt x="445713" y="449797"/>
                  <a:pt x="444116" y="447919"/>
                </a:cubicBezTo>
                <a:cubicBezTo>
                  <a:pt x="442520" y="446041"/>
                  <a:pt x="441722" y="443693"/>
                  <a:pt x="441722" y="440876"/>
                </a:cubicBezTo>
                <a:cubicBezTo>
                  <a:pt x="441722" y="439186"/>
                  <a:pt x="441957" y="436697"/>
                  <a:pt x="442426" y="433411"/>
                </a:cubicBezTo>
                <a:cubicBezTo>
                  <a:pt x="442895" y="430124"/>
                  <a:pt x="443130" y="427918"/>
                  <a:pt x="443130" y="426791"/>
                </a:cubicBezTo>
                <a:cubicBezTo>
                  <a:pt x="444069" y="414020"/>
                  <a:pt x="444539" y="402470"/>
                  <a:pt x="444539" y="392141"/>
                </a:cubicBezTo>
                <a:cubicBezTo>
                  <a:pt x="444539" y="373172"/>
                  <a:pt x="442895" y="356175"/>
                  <a:pt x="439609" y="341151"/>
                </a:cubicBezTo>
                <a:cubicBezTo>
                  <a:pt x="436322" y="326126"/>
                  <a:pt x="431768" y="313121"/>
                  <a:pt x="425946" y="302134"/>
                </a:cubicBezTo>
                <a:cubicBezTo>
                  <a:pt x="420124" y="291147"/>
                  <a:pt x="412612" y="281663"/>
                  <a:pt x="403409" y="273681"/>
                </a:cubicBezTo>
                <a:cubicBezTo>
                  <a:pt x="394207" y="265699"/>
                  <a:pt x="384300" y="259173"/>
                  <a:pt x="373689" y="254102"/>
                </a:cubicBezTo>
                <a:cubicBezTo>
                  <a:pt x="363077" y="249031"/>
                  <a:pt x="350589" y="245040"/>
                  <a:pt x="336221" y="242130"/>
                </a:cubicBezTo>
                <a:cubicBezTo>
                  <a:pt x="321854" y="239218"/>
                  <a:pt x="307393" y="237200"/>
                  <a:pt x="292837" y="236073"/>
                </a:cubicBezTo>
                <a:cubicBezTo>
                  <a:pt x="278283" y="234946"/>
                  <a:pt x="261803" y="234383"/>
                  <a:pt x="243397" y="234383"/>
                </a:cubicBezTo>
                <a:lnTo>
                  <a:pt x="180295" y="234383"/>
                </a:lnTo>
                <a:lnTo>
                  <a:pt x="180295" y="306500"/>
                </a:lnTo>
                <a:cubicBezTo>
                  <a:pt x="180295" y="311384"/>
                  <a:pt x="178511" y="315609"/>
                  <a:pt x="174942" y="319177"/>
                </a:cubicBezTo>
                <a:cubicBezTo>
                  <a:pt x="171373" y="322746"/>
                  <a:pt x="167147" y="324530"/>
                  <a:pt x="162265" y="324530"/>
                </a:cubicBezTo>
                <a:cubicBezTo>
                  <a:pt x="157382" y="324530"/>
                  <a:pt x="153156" y="322746"/>
                  <a:pt x="149589" y="319177"/>
                </a:cubicBezTo>
                <a:lnTo>
                  <a:pt x="5353" y="174942"/>
                </a:lnTo>
                <a:cubicBezTo>
                  <a:pt x="1784" y="171373"/>
                  <a:pt x="0" y="167148"/>
                  <a:pt x="0" y="162265"/>
                </a:cubicBezTo>
                <a:cubicBezTo>
                  <a:pt x="0" y="157382"/>
                  <a:pt x="1784" y="153156"/>
                  <a:pt x="5353" y="149588"/>
                </a:cubicBezTo>
                <a:lnTo>
                  <a:pt x="149589" y="5352"/>
                </a:lnTo>
                <a:cubicBezTo>
                  <a:pt x="153156" y="1784"/>
                  <a:pt x="157382" y="0"/>
                  <a:pt x="162265" y="0"/>
                </a:cubicBezTo>
                <a:close/>
              </a:path>
            </a:pathLst>
          </a:cu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37295" y="2184101"/>
            <a:ext cx="2349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ATTENTION:</a:t>
            </a:r>
          </a:p>
          <a:p>
            <a:pPr algn="just"/>
            <a:r>
              <a:rPr lang="fr-FR" sz="12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Le dossier sera irrecevable si ces pièces ne sont pas données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11208" y="1544728"/>
            <a:ext cx="7726087" cy="1815882"/>
          </a:xfrm>
          <a:prstGeom prst="rect">
            <a:avLst/>
          </a:prstGeom>
          <a:noFill/>
          <a:ln w="38100">
            <a:solidFill>
              <a:srgbClr val="96D18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COMME POUR CHAQUE DOSSIER</a:t>
            </a:r>
          </a:p>
          <a:p>
            <a:pPr algn="ctr"/>
            <a:endParaRPr lang="fr-FR" sz="1400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Le CERTIFICAT MEDICAL de moins de 12 mois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Le JUSTIFICATIF DE DOMICILE de moins de 1 an;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La PHOTOCOPIE DE JUSTIFICATIF D'IDENTITE resto-verso ou du LIVRET DE FAMILLE (pour les enfants);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Le FORMULAIRE DE DEMANDE daté et signé en page 4.</a:t>
            </a:r>
          </a:p>
          <a:p>
            <a:pPr algn="just"/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475417" y="2000215"/>
            <a:ext cx="3687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RECEPTION / NUMERISATION</a:t>
            </a:r>
            <a:endParaRPr lang="fr-FR" sz="1600" dirty="0"/>
          </a:p>
        </p:txBody>
      </p:sp>
      <p:sp>
        <p:nvSpPr>
          <p:cNvPr id="15" name="Parchemin horizontal 14"/>
          <p:cNvSpPr/>
          <p:nvPr/>
        </p:nvSpPr>
        <p:spPr>
          <a:xfrm>
            <a:off x="3434450" y="486230"/>
            <a:ext cx="4574124" cy="774967"/>
          </a:xfrm>
          <a:prstGeom prst="horizontalScroll">
            <a:avLst/>
          </a:prstGeom>
          <a:noFill/>
          <a:ln>
            <a:solidFill>
              <a:srgbClr val="96D18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476447" y="620196"/>
            <a:ext cx="471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Gadugi" panose="020B0502040204020203" pitchFamily="34" charset="0"/>
                <a:ea typeface="Gadugi" panose="020B0502040204020203" pitchFamily="34" charset="0"/>
              </a:rPr>
              <a:t>Le circuit du dossier à la MDPH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386424" y="1830938"/>
            <a:ext cx="2671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INSTRUCTION DU DOSSIER</a:t>
            </a:r>
          </a:p>
        </p:txBody>
      </p:sp>
      <p:sp>
        <p:nvSpPr>
          <p:cNvPr id="2" name="AutoShape 2" descr="Comment faire pour avoir un dossier MDPH ? | ain.f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37" y="2872562"/>
            <a:ext cx="1553923" cy="166133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959524" y="3364676"/>
            <a:ext cx="2671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EVALUATION DU DOSSIER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232029" y="5173347"/>
            <a:ext cx="2921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PREPARATION DE LA CDAPH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601906" y="5511901"/>
            <a:ext cx="2600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DECISION DE LA CDAPH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364789" y="4684346"/>
            <a:ext cx="3189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EMISSION DE LA NOTIFICATION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29515" y="3296646"/>
            <a:ext cx="4025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GESTION RECOURS/ CONCILIATION</a:t>
            </a:r>
          </a:p>
        </p:txBody>
      </p:sp>
      <p:sp>
        <p:nvSpPr>
          <p:cNvPr id="10" name="Chevron 9"/>
          <p:cNvSpPr/>
          <p:nvPr/>
        </p:nvSpPr>
        <p:spPr>
          <a:xfrm>
            <a:off x="5162994" y="1830939"/>
            <a:ext cx="1117036" cy="338554"/>
          </a:xfrm>
          <a:prstGeom prst="chevron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3119116">
            <a:off x="8116682" y="2577409"/>
            <a:ext cx="1117036" cy="345584"/>
          </a:xfrm>
          <a:prstGeom prst="chevron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 rot="6659574">
            <a:off x="8424089" y="4236014"/>
            <a:ext cx="1117036" cy="346889"/>
          </a:xfrm>
          <a:prstGeom prst="chevron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 rot="9727190">
            <a:off x="6038638" y="5400177"/>
            <a:ext cx="1117036" cy="342550"/>
          </a:xfrm>
          <a:prstGeom prst="chevron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 rot="12772253">
            <a:off x="2356958" y="5342624"/>
            <a:ext cx="1117036" cy="338554"/>
          </a:xfrm>
          <a:prstGeom prst="chevron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 rot="17707875">
            <a:off x="1713415" y="3946958"/>
            <a:ext cx="1117036" cy="338554"/>
          </a:xfrm>
          <a:prstGeom prst="chevron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 rot="13784045">
            <a:off x="3905451" y="2613812"/>
            <a:ext cx="1117036" cy="338554"/>
          </a:xfrm>
          <a:prstGeom prst="chevron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95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ulle ronde 24"/>
          <p:cNvSpPr/>
          <p:nvPr/>
        </p:nvSpPr>
        <p:spPr>
          <a:xfrm rot="189745">
            <a:off x="1688401" y="1348299"/>
            <a:ext cx="2009955" cy="767188"/>
          </a:xfrm>
          <a:prstGeom prst="wedgeEllipseCallout">
            <a:avLst>
              <a:gd name="adj1" fmla="val 63874"/>
              <a:gd name="adj2" fmla="val 43482"/>
            </a:avLst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668769" y="1548958"/>
            <a:ext cx="2187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Petit rappel de la loi</a:t>
            </a:r>
            <a:endParaRPr lang="fr-FR" sz="1600" dirty="0"/>
          </a:p>
        </p:txBody>
      </p:sp>
      <p:sp>
        <p:nvSpPr>
          <p:cNvPr id="15" name="Parchemin horizontal 14"/>
          <p:cNvSpPr/>
          <p:nvPr/>
        </p:nvSpPr>
        <p:spPr>
          <a:xfrm>
            <a:off x="4818574" y="469642"/>
            <a:ext cx="2981869" cy="963336"/>
          </a:xfrm>
          <a:prstGeom prst="horizontalScroll">
            <a:avLst/>
          </a:prstGeom>
          <a:noFill/>
          <a:ln>
            <a:solidFill>
              <a:srgbClr val="96D18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952785" y="720477"/>
            <a:ext cx="2847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Gadugi" panose="020B0502040204020203" pitchFamily="34" charset="0"/>
                <a:ea typeface="Gadugi" panose="020B0502040204020203" pitchFamily="34" charset="0"/>
              </a:rPr>
              <a:t>Pour commencer…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668769" y="2592880"/>
            <a:ext cx="96145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Petit rappel: Loi 2005-102 du 11 février 2005 </a:t>
            </a:r>
          </a:p>
          <a:p>
            <a:endParaRPr lang="fr-FR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« Le handicap est défini comme toute limitation d’activité ou restriction de participation à la vie en société subie dans son environnement par une personne en raison d’une altération </a:t>
            </a:r>
            <a:r>
              <a:rPr lang="fr-FR" sz="1600" b="1" dirty="0">
                <a:latin typeface="Gadugi" panose="020B0502040204020203" pitchFamily="34" charset="0"/>
                <a:ea typeface="Gadugi" panose="020B0502040204020203" pitchFamily="34" charset="0"/>
              </a:rPr>
              <a:t>substantielle, durable ou définitive </a:t>
            </a:r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d’une ou plusieurs fonctions physiques, sensorielles, mentales, cognitives ou psychiques d’un polyhandicap ou d’un trouble de santé invalidant »</a:t>
            </a:r>
          </a:p>
          <a:p>
            <a:endParaRPr lang="fr-FR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fr-FR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L’article L. 114-1-1du CASF sur la compensation:</a:t>
            </a:r>
          </a:p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«  La personne handicapée a droit à la compensation des conséquences de son handicap quels que soient : l’origine et la nature de sa déficience, son âge, son mode de vie »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274" y="735436"/>
            <a:ext cx="1121435" cy="112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89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BEC9E5-B649-4A62-A1DD-9446A976F454}"/>
              </a:ext>
            </a:extLst>
          </p:cNvPr>
          <p:cNvSpPr/>
          <p:nvPr/>
        </p:nvSpPr>
        <p:spPr>
          <a:xfrm>
            <a:off x="4093124" y="538945"/>
            <a:ext cx="4930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spc="3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Le circuit du dossier</a:t>
            </a:r>
            <a:endParaRPr lang="fr-FR" sz="1400" spc="300" dirty="0">
              <a:solidFill>
                <a:schemeClr val="accent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44241" y="3115475"/>
            <a:ext cx="1690474" cy="553357"/>
          </a:xfrm>
          <a:prstGeom prst="rect">
            <a:avLst/>
          </a:prstGeom>
          <a:noFill/>
          <a:ln w="38100">
            <a:solidFill>
              <a:srgbClr val="96D18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fr-FR" sz="1400" spc="3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Décision CDAPH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717336" y="1649563"/>
            <a:ext cx="1871628" cy="4241546"/>
          </a:xfrm>
          <a:prstGeom prst="rect">
            <a:avLst/>
          </a:prstGeom>
          <a:noFill/>
          <a:ln w="38100">
            <a:solidFill>
              <a:srgbClr val="96D18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r>
              <a:rPr lang="fr-FR" sz="1400" spc="3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Validation du Plan Personnalisé de Compensation</a:t>
            </a: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20135" y="2450648"/>
            <a:ext cx="1670345" cy="553357"/>
          </a:xfrm>
          <a:prstGeom prst="rect">
            <a:avLst/>
          </a:prstGeom>
          <a:noFill/>
          <a:ln w="38100">
            <a:solidFill>
              <a:srgbClr val="96D18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fr-FR" sz="1400" spc="3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Evaluation</a:t>
            </a:r>
          </a:p>
          <a:p>
            <a:pPr algn="ctr">
              <a:lnSpc>
                <a:spcPct val="107000"/>
              </a:lnSpc>
              <a:defRPr/>
            </a:pPr>
            <a:r>
              <a:rPr lang="fr-FR" sz="1400" spc="3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MDPH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2390480" y="3300203"/>
            <a:ext cx="353683" cy="197030"/>
          </a:xfrm>
          <a:prstGeom prst="rightArrow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7205451" y="3293637"/>
            <a:ext cx="353683" cy="197030"/>
          </a:xfrm>
          <a:prstGeom prst="rightArrow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778941" y="3770336"/>
            <a:ext cx="1604513" cy="1052422"/>
          </a:xfrm>
          <a:prstGeom prst="roundRect">
            <a:avLst/>
          </a:prstGeom>
          <a:noFill/>
          <a:ln w="38100"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881540" y="3927215"/>
            <a:ext cx="1508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Par l’équipe pluridisciplinaire de la MDPH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5387221" y="3997160"/>
            <a:ext cx="1604513" cy="1290024"/>
          </a:xfrm>
          <a:prstGeom prst="roundRect">
            <a:avLst/>
          </a:prstGeom>
          <a:noFill/>
          <a:ln w="38100"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460546" y="4165119"/>
            <a:ext cx="1457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Va statuer sur l’attribution de la PCH, l’AAH, les cartes…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932196" y="1654094"/>
            <a:ext cx="1871628" cy="4241546"/>
          </a:xfrm>
          <a:prstGeom prst="rect">
            <a:avLst/>
          </a:prstGeom>
          <a:noFill/>
          <a:ln w="38100">
            <a:solidFill>
              <a:srgbClr val="96D18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r>
              <a:rPr lang="fr-FR" sz="1400" spc="3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Proposition du Plan Personnalisé de Compensation</a:t>
            </a: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7000"/>
              </a:lnSpc>
              <a:defRPr/>
            </a:pPr>
            <a:endParaRPr lang="fr-FR" sz="14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4905190" y="3332044"/>
            <a:ext cx="353683" cy="197030"/>
          </a:xfrm>
          <a:prstGeom prst="rightArrow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9678758" y="3300203"/>
            <a:ext cx="353683" cy="197030"/>
          </a:xfrm>
          <a:prstGeom prst="rightArrow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0076256" y="3230730"/>
            <a:ext cx="1603910" cy="322845"/>
          </a:xfrm>
          <a:prstGeom prst="rect">
            <a:avLst/>
          </a:prstGeom>
          <a:noFill/>
          <a:ln w="38100">
            <a:solidFill>
              <a:srgbClr val="96D18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fr-FR" sz="1400" spc="3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Notification</a:t>
            </a:r>
            <a:r>
              <a:rPr lang="fr-FR" sz="1400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5" name="Parchemin horizontal 24"/>
          <p:cNvSpPr/>
          <p:nvPr/>
        </p:nvSpPr>
        <p:spPr>
          <a:xfrm>
            <a:off x="3902415" y="477604"/>
            <a:ext cx="4574124" cy="774967"/>
          </a:xfrm>
          <a:prstGeom prst="horizontalScroll">
            <a:avLst/>
          </a:prstGeom>
          <a:noFill/>
          <a:ln>
            <a:solidFill>
              <a:srgbClr val="96D18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188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gner et arrondir un rectangle à un seul coin 32"/>
          <p:cNvSpPr/>
          <p:nvPr/>
        </p:nvSpPr>
        <p:spPr>
          <a:xfrm>
            <a:off x="4801743" y="1970604"/>
            <a:ext cx="2591190" cy="370591"/>
          </a:xfrm>
          <a:prstGeom prst="snipRoundRect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ogner et arrondir un rectangle à un seul coin 1"/>
          <p:cNvSpPr/>
          <p:nvPr/>
        </p:nvSpPr>
        <p:spPr>
          <a:xfrm>
            <a:off x="865827" y="1901261"/>
            <a:ext cx="2591190" cy="370591"/>
          </a:xfrm>
          <a:prstGeom prst="snipRoundRect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05775" y="1885046"/>
            <a:ext cx="2708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EVALUATION DU DOSSIER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140817" y="3219630"/>
            <a:ext cx="193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Mise en évidence des besoins grâce au GEVA</a:t>
            </a:r>
          </a:p>
        </p:txBody>
      </p:sp>
      <p:sp>
        <p:nvSpPr>
          <p:cNvPr id="15" name="Parchemin horizontal 14"/>
          <p:cNvSpPr/>
          <p:nvPr/>
        </p:nvSpPr>
        <p:spPr>
          <a:xfrm>
            <a:off x="3045126" y="511320"/>
            <a:ext cx="5555410" cy="948906"/>
          </a:xfrm>
          <a:prstGeom prst="horizontalScroll">
            <a:avLst/>
          </a:prstGeom>
          <a:noFill/>
          <a:ln>
            <a:solidFill>
              <a:srgbClr val="96D18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441940" y="754940"/>
            <a:ext cx="5020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Gadugi" panose="020B0502040204020203" pitchFamily="34" charset="0"/>
                <a:ea typeface="Gadugi" panose="020B0502040204020203" pitchFamily="34" charset="0"/>
              </a:rPr>
              <a:t>La base des décisions rendues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78487" y="1991293"/>
            <a:ext cx="2711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BARRIERE DE L’ELIGIBILITE</a:t>
            </a:r>
            <a:endParaRPr lang="fr-FR" sz="1600" dirty="0"/>
          </a:p>
        </p:txBody>
      </p:sp>
      <p:sp>
        <p:nvSpPr>
          <p:cNvPr id="22" name="ZoneTexte 21"/>
          <p:cNvSpPr txBox="1"/>
          <p:nvPr/>
        </p:nvSpPr>
        <p:spPr>
          <a:xfrm>
            <a:off x="6199624" y="3219630"/>
            <a:ext cx="2047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Guide barème</a:t>
            </a:r>
          </a:p>
          <a:p>
            <a:endParaRPr lang="fr-FR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Guide PCH</a:t>
            </a:r>
          </a:p>
          <a:p>
            <a:endParaRPr lang="fr-FR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Guide Compléments AEEH</a:t>
            </a:r>
          </a:p>
        </p:txBody>
      </p:sp>
      <p:sp>
        <p:nvSpPr>
          <p:cNvPr id="23" name="Flèche droite 22"/>
          <p:cNvSpPr/>
          <p:nvPr/>
        </p:nvSpPr>
        <p:spPr>
          <a:xfrm rot="5400000">
            <a:off x="1838885" y="2617617"/>
            <a:ext cx="490791" cy="154283"/>
          </a:xfrm>
          <a:prstGeom prst="rightArrow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147380" y="2974235"/>
            <a:ext cx="2001518" cy="1261335"/>
          </a:xfrm>
          <a:prstGeom prst="rect">
            <a:avLst/>
          </a:prstGeom>
          <a:noFill/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3851927" y="1885046"/>
            <a:ext cx="4424355" cy="3929158"/>
          </a:xfrm>
          <a:prstGeom prst="rect">
            <a:avLst/>
          </a:prstGeom>
          <a:noFill/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ogner et arrondir un rectangle à un seul coin 20"/>
          <p:cNvSpPr/>
          <p:nvPr/>
        </p:nvSpPr>
        <p:spPr>
          <a:xfrm>
            <a:off x="8671192" y="1879869"/>
            <a:ext cx="2745961" cy="592577"/>
          </a:xfrm>
          <a:prstGeom prst="snipRoundRect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8671192" y="1863511"/>
            <a:ext cx="2720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REPONSES </a:t>
            </a:r>
          </a:p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PLAN DE COMPENSATION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882249" y="3235916"/>
            <a:ext cx="2323358" cy="1432952"/>
          </a:xfrm>
          <a:prstGeom prst="rect">
            <a:avLst/>
          </a:prstGeom>
          <a:noFill/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9109918" y="3284758"/>
            <a:ext cx="2307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Prestations</a:t>
            </a:r>
          </a:p>
          <a:p>
            <a:endParaRPr lang="fr-FR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Orientations</a:t>
            </a:r>
          </a:p>
          <a:p>
            <a:endParaRPr lang="fr-FR" sz="16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</a:rPr>
              <a:t>Préconisations</a:t>
            </a:r>
          </a:p>
        </p:txBody>
      </p:sp>
      <p:sp>
        <p:nvSpPr>
          <p:cNvPr id="27" name="Flèche droite 26"/>
          <p:cNvSpPr/>
          <p:nvPr/>
        </p:nvSpPr>
        <p:spPr>
          <a:xfrm rot="5400000">
            <a:off x="9798533" y="2737408"/>
            <a:ext cx="490791" cy="154283"/>
          </a:xfrm>
          <a:prstGeom prst="rightArrow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213" y="297423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12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BEC9E5-B649-4A62-A1DD-9446A976F454}"/>
              </a:ext>
            </a:extLst>
          </p:cNvPr>
          <p:cNvSpPr/>
          <p:nvPr/>
        </p:nvSpPr>
        <p:spPr>
          <a:xfrm>
            <a:off x="2738774" y="642461"/>
            <a:ext cx="7190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spc="3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La notification et sa mise en œuvre</a:t>
            </a:r>
            <a:endParaRPr lang="fr-FR" sz="1400" spc="300" dirty="0">
              <a:solidFill>
                <a:schemeClr val="accent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02916" y="2116619"/>
            <a:ext cx="7726087" cy="2246769"/>
          </a:xfrm>
          <a:prstGeom prst="rect">
            <a:avLst/>
          </a:prstGeom>
          <a:noFill/>
          <a:ln w="38100">
            <a:solidFill>
              <a:srgbClr val="96D18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LES NOTIFICATIONS:</a:t>
            </a:r>
          </a:p>
          <a:p>
            <a:pPr algn="ctr"/>
            <a:endParaRPr lang="fr-FR" sz="1400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Les notifications sont adressées dans leur intégralité au demandeur ou à son représentant légal, ainsi qu’à tous les organismes chargés du financement des décisions, pour la partie qui les concerne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Il est de la liberté du demandeur de donner suite aux décisions de la CDAPH.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Les décisions de la CDAPH sont opposables aux organismes financeurs.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5" name="Freeform 312">
            <a:extLst>
              <a:ext uri="{FF2B5EF4-FFF2-40B4-BE49-F238E27FC236}">
                <a16:creationId xmlns:a16="http://schemas.microsoft.com/office/drawing/2014/main" id="{A91C51B2-F9E6-4E51-A74B-F1EC7FAB2F37}"/>
              </a:ext>
            </a:extLst>
          </p:cNvPr>
          <p:cNvSpPr/>
          <p:nvPr/>
        </p:nvSpPr>
        <p:spPr>
          <a:xfrm rot="11546206">
            <a:off x="620571" y="2566851"/>
            <a:ext cx="926616" cy="867149"/>
          </a:xfrm>
          <a:custGeom>
            <a:avLst/>
            <a:gdLst/>
            <a:ahLst/>
            <a:cxnLst/>
            <a:rect l="l" t="t" r="r" b="b"/>
            <a:pathLst>
              <a:path w="504825" h="450736">
                <a:moveTo>
                  <a:pt x="162265" y="0"/>
                </a:moveTo>
                <a:cubicBezTo>
                  <a:pt x="167147" y="0"/>
                  <a:pt x="171373" y="1784"/>
                  <a:pt x="174942" y="5352"/>
                </a:cubicBezTo>
                <a:cubicBezTo>
                  <a:pt x="178511" y="8920"/>
                  <a:pt x="180295" y="13146"/>
                  <a:pt x="180295" y="18029"/>
                </a:cubicBezTo>
                <a:lnTo>
                  <a:pt x="180295" y="90147"/>
                </a:lnTo>
                <a:lnTo>
                  <a:pt x="243397" y="90147"/>
                </a:lnTo>
                <a:cubicBezTo>
                  <a:pt x="377303" y="90147"/>
                  <a:pt x="459469" y="127990"/>
                  <a:pt x="489894" y="203676"/>
                </a:cubicBezTo>
                <a:cubicBezTo>
                  <a:pt x="499848" y="228842"/>
                  <a:pt x="504825" y="260112"/>
                  <a:pt x="504825" y="297486"/>
                </a:cubicBezTo>
                <a:cubicBezTo>
                  <a:pt x="504825" y="328662"/>
                  <a:pt x="492899" y="371012"/>
                  <a:pt x="469048" y="424537"/>
                </a:cubicBezTo>
                <a:cubicBezTo>
                  <a:pt x="468485" y="425852"/>
                  <a:pt x="467499" y="428105"/>
                  <a:pt x="466090" y="431298"/>
                </a:cubicBezTo>
                <a:cubicBezTo>
                  <a:pt x="464681" y="434491"/>
                  <a:pt x="463413" y="437308"/>
                  <a:pt x="462287" y="439749"/>
                </a:cubicBezTo>
                <a:cubicBezTo>
                  <a:pt x="461160" y="442191"/>
                  <a:pt x="459939" y="444257"/>
                  <a:pt x="458625" y="445947"/>
                </a:cubicBezTo>
                <a:cubicBezTo>
                  <a:pt x="456371" y="449140"/>
                  <a:pt x="453741" y="450736"/>
                  <a:pt x="450737" y="450736"/>
                </a:cubicBezTo>
                <a:cubicBezTo>
                  <a:pt x="447920" y="450736"/>
                  <a:pt x="445713" y="449797"/>
                  <a:pt x="444116" y="447919"/>
                </a:cubicBezTo>
                <a:cubicBezTo>
                  <a:pt x="442520" y="446041"/>
                  <a:pt x="441722" y="443693"/>
                  <a:pt x="441722" y="440876"/>
                </a:cubicBezTo>
                <a:cubicBezTo>
                  <a:pt x="441722" y="439186"/>
                  <a:pt x="441957" y="436697"/>
                  <a:pt x="442426" y="433411"/>
                </a:cubicBezTo>
                <a:cubicBezTo>
                  <a:pt x="442895" y="430124"/>
                  <a:pt x="443130" y="427918"/>
                  <a:pt x="443130" y="426791"/>
                </a:cubicBezTo>
                <a:cubicBezTo>
                  <a:pt x="444069" y="414020"/>
                  <a:pt x="444539" y="402470"/>
                  <a:pt x="444539" y="392141"/>
                </a:cubicBezTo>
                <a:cubicBezTo>
                  <a:pt x="444539" y="373172"/>
                  <a:pt x="442895" y="356175"/>
                  <a:pt x="439609" y="341151"/>
                </a:cubicBezTo>
                <a:cubicBezTo>
                  <a:pt x="436322" y="326126"/>
                  <a:pt x="431768" y="313121"/>
                  <a:pt x="425946" y="302134"/>
                </a:cubicBezTo>
                <a:cubicBezTo>
                  <a:pt x="420124" y="291147"/>
                  <a:pt x="412612" y="281663"/>
                  <a:pt x="403409" y="273681"/>
                </a:cubicBezTo>
                <a:cubicBezTo>
                  <a:pt x="394207" y="265699"/>
                  <a:pt x="384300" y="259173"/>
                  <a:pt x="373689" y="254102"/>
                </a:cubicBezTo>
                <a:cubicBezTo>
                  <a:pt x="363077" y="249031"/>
                  <a:pt x="350589" y="245040"/>
                  <a:pt x="336221" y="242130"/>
                </a:cubicBezTo>
                <a:cubicBezTo>
                  <a:pt x="321854" y="239218"/>
                  <a:pt x="307393" y="237200"/>
                  <a:pt x="292837" y="236073"/>
                </a:cubicBezTo>
                <a:cubicBezTo>
                  <a:pt x="278283" y="234946"/>
                  <a:pt x="261803" y="234383"/>
                  <a:pt x="243397" y="234383"/>
                </a:cubicBezTo>
                <a:lnTo>
                  <a:pt x="180295" y="234383"/>
                </a:lnTo>
                <a:lnTo>
                  <a:pt x="180295" y="306500"/>
                </a:lnTo>
                <a:cubicBezTo>
                  <a:pt x="180295" y="311384"/>
                  <a:pt x="178511" y="315609"/>
                  <a:pt x="174942" y="319177"/>
                </a:cubicBezTo>
                <a:cubicBezTo>
                  <a:pt x="171373" y="322746"/>
                  <a:pt x="167147" y="324530"/>
                  <a:pt x="162265" y="324530"/>
                </a:cubicBezTo>
                <a:cubicBezTo>
                  <a:pt x="157382" y="324530"/>
                  <a:pt x="153156" y="322746"/>
                  <a:pt x="149589" y="319177"/>
                </a:cubicBezTo>
                <a:lnTo>
                  <a:pt x="5353" y="174942"/>
                </a:lnTo>
                <a:cubicBezTo>
                  <a:pt x="1784" y="171373"/>
                  <a:pt x="0" y="167148"/>
                  <a:pt x="0" y="162265"/>
                </a:cubicBezTo>
                <a:cubicBezTo>
                  <a:pt x="0" y="157382"/>
                  <a:pt x="1784" y="153156"/>
                  <a:pt x="5353" y="149588"/>
                </a:cubicBezTo>
                <a:lnTo>
                  <a:pt x="149589" y="5352"/>
                </a:lnTo>
                <a:cubicBezTo>
                  <a:pt x="153156" y="1784"/>
                  <a:pt x="157382" y="0"/>
                  <a:pt x="162265" y="0"/>
                </a:cubicBezTo>
                <a:close/>
              </a:path>
            </a:pathLst>
          </a:cu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8" name="Parchemin horizontal 7"/>
          <p:cNvSpPr/>
          <p:nvPr/>
        </p:nvSpPr>
        <p:spPr>
          <a:xfrm>
            <a:off x="2648310" y="516588"/>
            <a:ext cx="7021901" cy="774967"/>
          </a:xfrm>
          <a:prstGeom prst="horizontalScroll">
            <a:avLst/>
          </a:prstGeom>
          <a:noFill/>
          <a:ln>
            <a:solidFill>
              <a:srgbClr val="96D18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769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4792730" y="1519276"/>
            <a:ext cx="2733060" cy="371853"/>
          </a:xfrm>
          <a:prstGeom prst="roundRect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2D040B-DA64-470B-B103-4C8AD76C2DFD}"/>
              </a:ext>
            </a:extLst>
          </p:cNvPr>
          <p:cNvSpPr/>
          <p:nvPr/>
        </p:nvSpPr>
        <p:spPr>
          <a:xfrm>
            <a:off x="4867101" y="1519276"/>
            <a:ext cx="25843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spc="3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La mise en œuvre</a:t>
            </a:r>
          </a:p>
        </p:txBody>
      </p:sp>
      <p:sp>
        <p:nvSpPr>
          <p:cNvPr id="6" name="Rectangle 5"/>
          <p:cNvSpPr/>
          <p:nvPr/>
        </p:nvSpPr>
        <p:spPr>
          <a:xfrm>
            <a:off x="649856" y="2198813"/>
            <a:ext cx="44333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Allocation aux Adultes Handicapés (AAH)</a:t>
            </a:r>
          </a:p>
          <a:p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Complément  de Ressources (CPR)</a:t>
            </a:r>
          </a:p>
          <a:p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Allocation d’Éducation de l’Enfant Handicapé (AEEH)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5810516" y="2438273"/>
            <a:ext cx="908520" cy="259743"/>
          </a:xfrm>
          <a:prstGeom prst="rightArrow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628626" y="2306535"/>
            <a:ext cx="3326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Caisse d’Allocations Familiales (CAF) ou</a:t>
            </a:r>
          </a:p>
          <a:p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Mutualité Sociale Agricole (MSA)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9855" y="3170723"/>
            <a:ext cx="4577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Aménagement de la scolarité, AESH, Matériel pédagogique…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5810516" y="3198760"/>
            <a:ext cx="908520" cy="259743"/>
          </a:xfrm>
          <a:prstGeom prst="rightArrow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628626" y="3131588"/>
            <a:ext cx="33269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Education Nationale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931" y="4061579"/>
            <a:ext cx="4911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Carte mobilité inclusion (Mention Invalidité, Priorité,</a:t>
            </a:r>
          </a:p>
          <a:p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Stationnement)</a:t>
            </a:r>
          </a:p>
        </p:txBody>
      </p:sp>
      <p:sp>
        <p:nvSpPr>
          <p:cNvPr id="19" name="Flèche droite 18"/>
          <p:cNvSpPr/>
          <p:nvPr/>
        </p:nvSpPr>
        <p:spPr>
          <a:xfrm>
            <a:off x="5810516" y="4063446"/>
            <a:ext cx="908520" cy="259743"/>
          </a:xfrm>
          <a:prstGeom prst="rightArrow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628626" y="4015412"/>
            <a:ext cx="33269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Imprimerie Nationale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9855" y="4998140"/>
            <a:ext cx="4911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Prestation de Compensation du Handicap (PCH)</a:t>
            </a:r>
          </a:p>
          <a:p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Transport scolaire</a:t>
            </a:r>
          </a:p>
        </p:txBody>
      </p:sp>
      <p:sp>
        <p:nvSpPr>
          <p:cNvPr id="22" name="Flèche droite 21"/>
          <p:cNvSpPr/>
          <p:nvPr/>
        </p:nvSpPr>
        <p:spPr>
          <a:xfrm>
            <a:off x="5810516" y="5009988"/>
            <a:ext cx="908520" cy="259743"/>
          </a:xfrm>
          <a:prstGeom prst="rightArrow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628626" y="4951973"/>
            <a:ext cx="33269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Conseil Départemental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BEC9E5-B649-4A62-A1DD-9446A976F454}"/>
              </a:ext>
            </a:extLst>
          </p:cNvPr>
          <p:cNvSpPr/>
          <p:nvPr/>
        </p:nvSpPr>
        <p:spPr>
          <a:xfrm>
            <a:off x="2738774" y="642461"/>
            <a:ext cx="7190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spc="3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La notification et sa mise en œuvre</a:t>
            </a:r>
            <a:endParaRPr lang="fr-FR" sz="1400" spc="300" dirty="0">
              <a:solidFill>
                <a:schemeClr val="accent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5" name="Parchemin horizontal 24"/>
          <p:cNvSpPr/>
          <p:nvPr/>
        </p:nvSpPr>
        <p:spPr>
          <a:xfrm>
            <a:off x="2648310" y="516588"/>
            <a:ext cx="7021901" cy="774967"/>
          </a:xfrm>
          <a:prstGeom prst="horizontalScroll">
            <a:avLst/>
          </a:prstGeom>
          <a:noFill/>
          <a:ln>
            <a:solidFill>
              <a:srgbClr val="96D18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937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BEC9E5-B649-4A62-A1DD-9446A976F454}"/>
              </a:ext>
            </a:extLst>
          </p:cNvPr>
          <p:cNvSpPr/>
          <p:nvPr/>
        </p:nvSpPr>
        <p:spPr>
          <a:xfrm>
            <a:off x="3790175" y="722399"/>
            <a:ext cx="4789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spc="3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Les voies de recours</a:t>
            </a:r>
            <a:endParaRPr lang="fr-FR" sz="1400" spc="300" dirty="0">
              <a:solidFill>
                <a:schemeClr val="accent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52750" y="2458570"/>
            <a:ext cx="9054557" cy="1015663"/>
          </a:xfrm>
          <a:prstGeom prst="rect">
            <a:avLst/>
          </a:prstGeom>
          <a:noFill/>
          <a:ln w="38100">
            <a:solidFill>
              <a:srgbClr val="96D18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LA CONCILIATION:</a:t>
            </a:r>
          </a:p>
          <a:p>
            <a:pPr algn="ctr"/>
            <a:endParaRPr lang="fr-FR" sz="1000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  <a:p>
            <a:pPr algn="just"/>
            <a:r>
              <a:rPr lang="fr-FR" sz="12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La conciliation est une des voies de recours qui intervient après la décision rendue par la commission des droits et de l'autonomie des personnes handicapées. Elle consiste à faire intervenir une personne qualifiée indépendante et extérieure à la MDPH, chargée de proposer des mesures de conciliation.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81051" y="4027079"/>
            <a:ext cx="9054557" cy="1015663"/>
          </a:xfrm>
          <a:prstGeom prst="rect">
            <a:avLst/>
          </a:prstGeom>
          <a:noFill/>
          <a:ln w="38100">
            <a:solidFill>
              <a:srgbClr val="96D18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LE RECOURS ADMINISTRATIF PREALABLE OBLIGATOIRE (RAPO)</a:t>
            </a:r>
          </a:p>
          <a:p>
            <a:pPr algn="ctr"/>
            <a:endParaRPr lang="fr-FR" sz="1000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  <a:p>
            <a:pPr algn="just"/>
            <a:r>
              <a:rPr lang="fr-FR" sz="12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Le recours administratif préalable obligatoire  est une procédure par laquelle une personne souhaitant contester une décision administrative s’adresse à l’autorité administrative, ici la commission des droits et de l'autonomie des personnes handicapées, afin qu’elle réexamine sa décision. Le recours administratif se substitue au recours gracieux.</a:t>
            </a:r>
          </a:p>
        </p:txBody>
      </p:sp>
      <p:sp>
        <p:nvSpPr>
          <p:cNvPr id="9" name="Parchemin horizontal 8"/>
          <p:cNvSpPr/>
          <p:nvPr/>
        </p:nvSpPr>
        <p:spPr>
          <a:xfrm>
            <a:off x="3519576" y="596526"/>
            <a:ext cx="4779035" cy="774967"/>
          </a:xfrm>
          <a:prstGeom prst="horizontalScroll">
            <a:avLst/>
          </a:prstGeom>
          <a:noFill/>
          <a:ln>
            <a:solidFill>
              <a:srgbClr val="96D18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62" y="692773"/>
            <a:ext cx="1562010" cy="110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6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BEC9E5-B649-4A62-A1DD-9446A976F454}"/>
              </a:ext>
            </a:extLst>
          </p:cNvPr>
          <p:cNvSpPr/>
          <p:nvPr/>
        </p:nvSpPr>
        <p:spPr>
          <a:xfrm>
            <a:off x="3558286" y="611100"/>
            <a:ext cx="41789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spc="3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Les voies de recours</a:t>
            </a:r>
            <a:endParaRPr lang="fr-FR" sz="1400" spc="300" dirty="0">
              <a:solidFill>
                <a:schemeClr val="accent2">
                  <a:lumMod val="75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03255" y="2039945"/>
            <a:ext cx="9054557" cy="3477875"/>
          </a:xfrm>
          <a:prstGeom prst="rect">
            <a:avLst/>
          </a:prstGeom>
          <a:noFill/>
          <a:ln w="38100">
            <a:solidFill>
              <a:srgbClr val="96D18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LE RECOURS CONTENTIEUX</a:t>
            </a:r>
          </a:p>
          <a:p>
            <a:pPr algn="ctr"/>
            <a:endParaRPr lang="fr-FR" sz="1000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  <a:p>
            <a:pPr algn="just"/>
            <a:r>
              <a:rPr lang="fr-FR" sz="12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Si le bénéficiaire n’est pas d’accord avec la décision du Président du Conseil départemental suite à son recours administratif, et s’il souhaite que sa demande soit réexaminée par un tribunal. Il peut faire un recours contentieux dans les deux mois après réception de cette décision.</a:t>
            </a:r>
          </a:p>
          <a:p>
            <a:pPr algn="just"/>
            <a:endParaRPr lang="fr-FR" sz="1200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  <a:p>
            <a:pPr algn="just"/>
            <a:r>
              <a:rPr lang="fr-FR" sz="12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Quel est le tribunal compétent ?</a:t>
            </a:r>
          </a:p>
          <a:p>
            <a:pPr marL="285750" indent="-285750" algn="just">
              <a:buFontTx/>
              <a:buChar char="-"/>
            </a:pPr>
            <a:r>
              <a:rPr lang="fr-FR" sz="12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Le tribunal administratif est compétent pour les décisions relatives à :</a:t>
            </a:r>
          </a:p>
          <a:p>
            <a:pPr algn="just"/>
            <a:r>
              <a:rPr lang="fr-FR" sz="12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la carte mobilité inclusion mention stationnement,</a:t>
            </a:r>
          </a:p>
          <a:p>
            <a:pPr algn="just"/>
            <a:r>
              <a:rPr lang="fr-FR" sz="12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la reconnaissance de la qualité de travailleur handicapé et à l'orientation professionnelle.</a:t>
            </a:r>
          </a:p>
          <a:p>
            <a:pPr algn="just"/>
            <a:endParaRPr lang="fr-FR" sz="1200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12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Le tribunal judiciaire est compétent (ressort duquel se trouve le domicile du bénéficiaire) pour les décisions relatives à :</a:t>
            </a:r>
          </a:p>
          <a:p>
            <a:pPr algn="just"/>
            <a:r>
              <a:rPr lang="fr-FR" sz="12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la carte mobilité inclusion mention invalidité ou priorité,</a:t>
            </a:r>
          </a:p>
          <a:p>
            <a:pPr algn="just"/>
            <a:r>
              <a:rPr lang="fr-FR" sz="12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l'allocation aux adultes handicapés et le complémentent de ressources,</a:t>
            </a:r>
          </a:p>
          <a:p>
            <a:pPr algn="just"/>
            <a:r>
              <a:rPr lang="fr-FR" sz="12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l'allocation compensatrice pour tierce personne et l'allocation compensatrice frais professionnels,</a:t>
            </a:r>
          </a:p>
          <a:p>
            <a:pPr algn="just"/>
            <a:r>
              <a:rPr lang="fr-FR" sz="12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l'assurance vieillesse des parents au foyer,</a:t>
            </a:r>
          </a:p>
          <a:p>
            <a:pPr algn="just"/>
            <a:r>
              <a:rPr lang="fr-FR" sz="12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la prestation de compensation du handicap,</a:t>
            </a:r>
          </a:p>
          <a:p>
            <a:pPr algn="just"/>
            <a:r>
              <a:rPr lang="fr-FR" sz="12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les mesures relatives à la scolarisation et à l'orientation en établissement et service médico-sociaux.</a:t>
            </a:r>
          </a:p>
        </p:txBody>
      </p:sp>
      <p:sp>
        <p:nvSpPr>
          <p:cNvPr id="6" name="Parchemin horizontal 5"/>
          <p:cNvSpPr/>
          <p:nvPr/>
        </p:nvSpPr>
        <p:spPr>
          <a:xfrm>
            <a:off x="3258241" y="485226"/>
            <a:ext cx="4779035" cy="774967"/>
          </a:xfrm>
          <a:prstGeom prst="horizontalScroll">
            <a:avLst/>
          </a:prstGeom>
          <a:noFill/>
          <a:ln>
            <a:solidFill>
              <a:srgbClr val="96D18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21" y="1025574"/>
            <a:ext cx="1199074" cy="8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5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ulle ronde 2"/>
          <p:cNvSpPr/>
          <p:nvPr/>
        </p:nvSpPr>
        <p:spPr>
          <a:xfrm rot="189745">
            <a:off x="4883990" y="3502614"/>
            <a:ext cx="3572759" cy="1401696"/>
          </a:xfrm>
          <a:prstGeom prst="wedgeEllipseCallout">
            <a:avLst>
              <a:gd name="adj1" fmla="val 63874"/>
              <a:gd name="adj2" fmla="val 43482"/>
            </a:avLst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848046" y="3933446"/>
            <a:ext cx="3933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Gadugi" panose="020B0502040204020203" pitchFamily="34" charset="0"/>
                <a:ea typeface="Gadugi" panose="020B0502040204020203" pitchFamily="34" charset="0"/>
              </a:rPr>
              <a:t>Je suis à votre écoute</a:t>
            </a:r>
          </a:p>
        </p:txBody>
      </p:sp>
      <p:sp>
        <p:nvSpPr>
          <p:cNvPr id="15" name="Parchemin horizontal 14"/>
          <p:cNvSpPr/>
          <p:nvPr/>
        </p:nvSpPr>
        <p:spPr>
          <a:xfrm>
            <a:off x="2441275" y="1305357"/>
            <a:ext cx="4977442" cy="1244761"/>
          </a:xfrm>
          <a:prstGeom prst="horizontalScroll">
            <a:avLst/>
          </a:prstGeom>
          <a:noFill/>
          <a:ln>
            <a:solidFill>
              <a:srgbClr val="96D18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140016" y="1548978"/>
            <a:ext cx="3985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Gadugi" panose="020B0502040204020203" pitchFamily="34" charset="0"/>
                <a:ea typeface="Gadugi" panose="020B0502040204020203" pitchFamily="34" charset="0"/>
              </a:rPr>
              <a:t>Des questions?</a:t>
            </a:r>
          </a:p>
        </p:txBody>
      </p:sp>
    </p:spTree>
    <p:extLst>
      <p:ext uri="{BB962C8B-B14F-4D97-AF65-F5344CB8AC3E}">
        <p14:creationId xmlns:p14="http://schemas.microsoft.com/office/powerpoint/2010/main" val="83306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739475" y="597538"/>
            <a:ext cx="1027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 UNE INCLUSION REUSSIE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fr-FR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2274" y="2135072"/>
            <a:ext cx="435054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874520" algn="l"/>
              </a:tabLst>
            </a:pPr>
            <a:r>
              <a:rPr lang="fr-FR" sz="2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La compensation du handicap</a:t>
            </a:r>
          </a:p>
        </p:txBody>
      </p:sp>
      <p:sp>
        <p:nvSpPr>
          <p:cNvPr id="8" name="Flèche droite 7"/>
          <p:cNvSpPr/>
          <p:nvPr/>
        </p:nvSpPr>
        <p:spPr>
          <a:xfrm rot="5400000">
            <a:off x="2860451" y="3589380"/>
            <a:ext cx="1114187" cy="586526"/>
          </a:xfrm>
          <a:prstGeom prst="rightArrow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1071396" y="1538021"/>
            <a:ext cx="4804915" cy="1681609"/>
          </a:xfrm>
          <a:prstGeom prst="ellipse">
            <a:avLst/>
          </a:prstGeom>
          <a:noFill/>
          <a:ln w="76200"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592817" y="1538022"/>
            <a:ext cx="5224710" cy="1681609"/>
          </a:xfrm>
          <a:prstGeom prst="ellipse">
            <a:avLst/>
          </a:prstGeom>
          <a:noFill/>
          <a:ln w="76200"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090252" y="2135074"/>
            <a:ext cx="4727275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874520" algn="l"/>
              </a:tabLst>
            </a:pPr>
            <a:r>
              <a:rPr lang="fr-FR" sz="2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L’accessibilité</a:t>
            </a:r>
            <a:r>
              <a:rPr lang="fr-F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l’environnement</a:t>
            </a:r>
          </a:p>
        </p:txBody>
      </p:sp>
      <p:sp>
        <p:nvSpPr>
          <p:cNvPr id="15" name="Flèche droite 14"/>
          <p:cNvSpPr/>
          <p:nvPr/>
        </p:nvSpPr>
        <p:spPr>
          <a:xfrm rot="5400000">
            <a:off x="7826392" y="3589380"/>
            <a:ext cx="1114187" cy="586526"/>
          </a:xfrm>
          <a:prstGeom prst="rightArrow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39475" y="4814961"/>
            <a:ext cx="497520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74520" algn="l"/>
              </a:tabLst>
            </a:pPr>
            <a:r>
              <a:rPr lang="fr-FR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Toutes les aides qui vont permettre à la personne en situation de handicap à dépasser les obstacles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08213" y="4724017"/>
            <a:ext cx="4911236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874520" algn="l"/>
              </a:tabLst>
            </a:pPr>
            <a:r>
              <a:rPr lang="fr-FR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Tous les aménagements ou adaptations que chacun accepte de faire pour permettre à la personne en situation de handicap d’exprimer son potentiel </a:t>
            </a:r>
          </a:p>
        </p:txBody>
      </p:sp>
    </p:spTree>
    <p:extLst>
      <p:ext uri="{BB962C8B-B14F-4D97-AF65-F5344CB8AC3E}">
        <p14:creationId xmlns:p14="http://schemas.microsoft.com/office/powerpoint/2010/main" val="371084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chemin horizontal 14"/>
          <p:cNvSpPr/>
          <p:nvPr/>
        </p:nvSpPr>
        <p:spPr>
          <a:xfrm>
            <a:off x="2782377" y="493004"/>
            <a:ext cx="6283985" cy="948906"/>
          </a:xfrm>
          <a:prstGeom prst="horizontalScroll">
            <a:avLst/>
          </a:prstGeom>
          <a:noFill/>
          <a:ln>
            <a:solidFill>
              <a:srgbClr val="96D18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204875" y="675069"/>
            <a:ext cx="637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Gadugi" panose="020B0502040204020203" pitchFamily="34" charset="0"/>
                <a:ea typeface="Gadugi" panose="020B0502040204020203" pitchFamily="34" charset="0"/>
              </a:rPr>
              <a:t>Les principes du dossier MDPH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1248866" y="1966823"/>
            <a:ext cx="9881172" cy="3467820"/>
          </a:xfrm>
          <a:prstGeom prst="roundRect">
            <a:avLst/>
          </a:prstGeom>
          <a:noFill/>
          <a:ln w="38100"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248866" y="2135914"/>
            <a:ext cx="98599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Remettre l’usager en position d’expression de ses attentes </a:t>
            </a:r>
          </a:p>
          <a:p>
            <a:pPr algn="ctr"/>
            <a:r>
              <a:rPr lang="fr-FR" sz="28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au regard de sa situation :</a:t>
            </a:r>
          </a:p>
          <a:p>
            <a:pPr algn="just"/>
            <a:endParaRPr lang="fr-FR" sz="2000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  <a:p>
            <a:pPr algn="just"/>
            <a:r>
              <a:rPr lang="fr-FR" sz="20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• </a:t>
            </a:r>
            <a:r>
              <a:rPr lang="fr-FR" sz="2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L’usager ne doit plus déterminer lui-même les prestations pouvant répondre à ses besoins </a:t>
            </a:r>
          </a:p>
          <a:p>
            <a:pPr algn="just"/>
            <a:endParaRPr lang="fr-FR" sz="2400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  <a:p>
            <a:pPr algn="just"/>
            <a:r>
              <a:rPr lang="fr-FR" sz="24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• C’est à la MDPH de composer un ensemble de prestations adaptées aux besoins de l’usager</a:t>
            </a:r>
          </a:p>
        </p:txBody>
      </p:sp>
    </p:spTree>
    <p:extLst>
      <p:ext uri="{BB962C8B-B14F-4D97-AF65-F5344CB8AC3E}">
        <p14:creationId xmlns:p14="http://schemas.microsoft.com/office/powerpoint/2010/main" val="2517051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à coins arrondis 32"/>
          <p:cNvSpPr/>
          <p:nvPr/>
        </p:nvSpPr>
        <p:spPr>
          <a:xfrm>
            <a:off x="1365876" y="2477645"/>
            <a:ext cx="4396570" cy="1857455"/>
          </a:xfrm>
          <a:prstGeom prst="roundRect">
            <a:avLst/>
          </a:prstGeom>
          <a:noFill/>
          <a:ln w="38100"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1464485" y="2621542"/>
            <a:ext cx="4199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Organiser le formulaire autour d’un socle commun et 2 trajectoires facultatives</a:t>
            </a:r>
          </a:p>
          <a:p>
            <a:pPr algn="just"/>
            <a:endParaRPr lang="fr-FR" sz="1600" dirty="0">
              <a:latin typeface="Gadugi" panose="020B0502040204020203" pitchFamily="34" charset="0"/>
              <a:ea typeface="Gadugi" panose="020B0502040204020203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Vie quotidienne (socle commun) 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Vie scolaire et étudiante (facultatif)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Situation professionnelle (facultatif)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766" y="444742"/>
            <a:ext cx="4727275" cy="58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95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85" y="496854"/>
            <a:ext cx="4477760" cy="586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21" y="465233"/>
            <a:ext cx="4382219" cy="59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51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à coins arrondis 32"/>
          <p:cNvSpPr/>
          <p:nvPr/>
        </p:nvSpPr>
        <p:spPr>
          <a:xfrm>
            <a:off x="694405" y="1223338"/>
            <a:ext cx="2188045" cy="1242204"/>
          </a:xfrm>
          <a:prstGeom prst="roundRect">
            <a:avLst/>
          </a:prstGeom>
          <a:noFill/>
          <a:ln w="38100"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753563" y="1236399"/>
            <a:ext cx="20697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Guider l’expression du besoin ressenti et des attentes tout au long du document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376" y="606525"/>
            <a:ext cx="4153457" cy="563189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457" y="606524"/>
            <a:ext cx="3966919" cy="5631897"/>
          </a:xfrm>
          <a:prstGeom prst="rect">
            <a:avLst/>
          </a:prstGeom>
        </p:spPr>
      </p:pic>
      <p:sp>
        <p:nvSpPr>
          <p:cNvPr id="9" name="Flèche gauche 8"/>
          <p:cNvSpPr/>
          <p:nvPr/>
        </p:nvSpPr>
        <p:spPr>
          <a:xfrm rot="8874991">
            <a:off x="2157093" y="2517517"/>
            <a:ext cx="1853724" cy="449903"/>
          </a:xfrm>
          <a:prstGeom prst="leftArrow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94405" y="3367201"/>
            <a:ext cx="206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Situation actuelle</a:t>
            </a:r>
          </a:p>
        </p:txBody>
      </p:sp>
      <p:sp>
        <p:nvSpPr>
          <p:cNvPr id="11" name="Flèche gauche 10"/>
          <p:cNvSpPr/>
          <p:nvPr/>
        </p:nvSpPr>
        <p:spPr>
          <a:xfrm rot="9665854">
            <a:off x="2281544" y="4606946"/>
            <a:ext cx="5449606" cy="449903"/>
          </a:xfrm>
          <a:prstGeom prst="leftArrow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53563" y="5104894"/>
            <a:ext cx="206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Les besoins</a:t>
            </a:r>
          </a:p>
        </p:txBody>
      </p:sp>
    </p:spTree>
    <p:extLst>
      <p:ext uri="{BB962C8B-B14F-4D97-AF65-F5344CB8AC3E}">
        <p14:creationId xmlns:p14="http://schemas.microsoft.com/office/powerpoint/2010/main" val="1605095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à coins arrondis 32"/>
          <p:cNvSpPr/>
          <p:nvPr/>
        </p:nvSpPr>
        <p:spPr>
          <a:xfrm>
            <a:off x="753563" y="1181344"/>
            <a:ext cx="2188045" cy="1242204"/>
          </a:xfrm>
          <a:prstGeom prst="roundRect">
            <a:avLst/>
          </a:prstGeom>
          <a:noFill/>
          <a:ln w="38100"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753563" y="1236399"/>
            <a:ext cx="20697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Guider l’expression du besoin ressenti et des attentes tout au long du document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610" y="572020"/>
            <a:ext cx="4153457" cy="56318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67" y="572020"/>
            <a:ext cx="4060631" cy="5483452"/>
          </a:xfrm>
          <a:prstGeom prst="rect">
            <a:avLst/>
          </a:prstGeom>
        </p:spPr>
      </p:pic>
      <p:sp>
        <p:nvSpPr>
          <p:cNvPr id="8" name="Flèche gauche 7"/>
          <p:cNvSpPr/>
          <p:nvPr/>
        </p:nvSpPr>
        <p:spPr>
          <a:xfrm rot="10101675">
            <a:off x="2346818" y="4864294"/>
            <a:ext cx="5449606" cy="449903"/>
          </a:xfrm>
          <a:prstGeom prst="leftArrow">
            <a:avLst/>
          </a:prstGeom>
          <a:solidFill>
            <a:srgbClr val="96D181"/>
          </a:solidFill>
          <a:ln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753563" y="5104894"/>
            <a:ext cx="206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Les attentes</a:t>
            </a:r>
          </a:p>
        </p:txBody>
      </p:sp>
    </p:spTree>
    <p:extLst>
      <p:ext uri="{BB962C8B-B14F-4D97-AF65-F5344CB8AC3E}">
        <p14:creationId xmlns:p14="http://schemas.microsoft.com/office/powerpoint/2010/main" val="1960146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à coins arrondis 32"/>
          <p:cNvSpPr/>
          <p:nvPr/>
        </p:nvSpPr>
        <p:spPr>
          <a:xfrm>
            <a:off x="764890" y="2060393"/>
            <a:ext cx="2188045" cy="1915539"/>
          </a:xfrm>
          <a:prstGeom prst="roundRect">
            <a:avLst/>
          </a:prstGeom>
          <a:noFill/>
          <a:ln w="38100">
            <a:solidFill>
              <a:srgbClr val="96D1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76217" y="2060393"/>
            <a:ext cx="2176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Permettre également, comme dans les anciens formulaires, </a:t>
            </a:r>
          </a:p>
          <a:p>
            <a:pPr algn="just"/>
            <a:r>
              <a:rPr lang="fr-FR" sz="1600" dirty="0">
                <a:latin typeface="Gadugi" panose="020B0502040204020203" pitchFamily="34" charset="0"/>
                <a:ea typeface="Gadugi" panose="020B0502040204020203" pitchFamily="34" charset="0"/>
                <a:cs typeface="Tahoma" panose="020B0604030504040204" pitchFamily="34" charset="0"/>
              </a:rPr>
              <a:t>de demander des droits et prestations (caractère hybride du formulaire)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215" y="507424"/>
            <a:ext cx="4061502" cy="57558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879" y="507424"/>
            <a:ext cx="4094143" cy="575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2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Personnalisé 1">
      <a:dk1>
        <a:sysClr val="windowText" lastClr="000000"/>
      </a:dk1>
      <a:lt1>
        <a:sysClr val="window" lastClr="FFFFFF"/>
      </a:lt1>
      <a:dk2>
        <a:srgbClr val="455F51"/>
      </a:dk2>
      <a:lt2>
        <a:srgbClr val="93D07C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1098</TotalTime>
  <Words>1307</Words>
  <Application>Microsoft Office PowerPoint</Application>
  <PresentationFormat>Grand écran</PresentationFormat>
  <Paragraphs>193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Gadugi</vt:lpstr>
      <vt:lpstr>Garamond</vt:lpstr>
      <vt:lpstr>Tahoma</vt:lpstr>
      <vt:lpstr>Organique</vt:lpstr>
      <vt:lpstr>Le dossier MDPH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Conseil Départemental de Seine-et-Marne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L’inclusion sur mesure</dc:title>
  <dc:creator>WINTERBONE Laure</dc:creator>
  <cp:lastModifiedBy>Audrey Granado</cp:lastModifiedBy>
  <cp:revision>92</cp:revision>
  <dcterms:created xsi:type="dcterms:W3CDTF">2022-06-27T06:29:23Z</dcterms:created>
  <dcterms:modified xsi:type="dcterms:W3CDTF">2022-11-13T08:05:25Z</dcterms:modified>
</cp:coreProperties>
</file>